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4"/>
  </p:notesMasterIdLst>
  <p:handoutMasterIdLst>
    <p:handoutMasterId r:id="rId55"/>
  </p:handoutMasterIdLst>
  <p:sldIdLst>
    <p:sldId id="256" r:id="rId2"/>
    <p:sldId id="382" r:id="rId3"/>
    <p:sldId id="383" r:id="rId4"/>
    <p:sldId id="384" r:id="rId5"/>
    <p:sldId id="385" r:id="rId6"/>
    <p:sldId id="386" r:id="rId7"/>
    <p:sldId id="387" r:id="rId8"/>
    <p:sldId id="388" r:id="rId9"/>
    <p:sldId id="389" r:id="rId10"/>
    <p:sldId id="390" r:id="rId11"/>
    <p:sldId id="391" r:id="rId12"/>
    <p:sldId id="392" r:id="rId13"/>
    <p:sldId id="313" r:id="rId14"/>
    <p:sldId id="314" r:id="rId15"/>
    <p:sldId id="315" r:id="rId16"/>
    <p:sldId id="316" r:id="rId17"/>
    <p:sldId id="317" r:id="rId18"/>
    <p:sldId id="318" r:id="rId19"/>
    <p:sldId id="338" r:id="rId20"/>
    <p:sldId id="320" r:id="rId21"/>
    <p:sldId id="322" r:id="rId22"/>
    <p:sldId id="323" r:id="rId23"/>
    <p:sldId id="369" r:id="rId24"/>
    <p:sldId id="329" r:id="rId25"/>
    <p:sldId id="327" r:id="rId26"/>
    <p:sldId id="325" r:id="rId27"/>
    <p:sldId id="328" r:id="rId28"/>
    <p:sldId id="330" r:id="rId29"/>
    <p:sldId id="376" r:id="rId30"/>
    <p:sldId id="377" r:id="rId31"/>
    <p:sldId id="378" r:id="rId32"/>
    <p:sldId id="379" r:id="rId33"/>
    <p:sldId id="336" r:id="rId34"/>
    <p:sldId id="380" r:id="rId35"/>
    <p:sldId id="381" r:id="rId36"/>
    <p:sldId id="331" r:id="rId37"/>
    <p:sldId id="332" r:id="rId38"/>
    <p:sldId id="333" r:id="rId39"/>
    <p:sldId id="370" r:id="rId40"/>
    <p:sldId id="335" r:id="rId41"/>
    <p:sldId id="321" r:id="rId42"/>
    <p:sldId id="326" r:id="rId43"/>
    <p:sldId id="337" r:id="rId44"/>
    <p:sldId id="375" r:id="rId45"/>
    <p:sldId id="339" r:id="rId46"/>
    <p:sldId id="340" r:id="rId47"/>
    <p:sldId id="341" r:id="rId48"/>
    <p:sldId id="342" r:id="rId49"/>
    <p:sldId id="343" r:id="rId50"/>
    <p:sldId id="344" r:id="rId51"/>
    <p:sldId id="345" r:id="rId52"/>
    <p:sldId id="371" r:id="rId53"/>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vr"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80347" autoAdjust="0"/>
  </p:normalViewPr>
  <p:slideViewPr>
    <p:cSldViewPr>
      <p:cViewPr varScale="1">
        <p:scale>
          <a:sx n="89" d="100"/>
          <a:sy n="89" d="100"/>
        </p:scale>
        <p:origin x="2154" y="66"/>
      </p:cViewPr>
      <p:guideLst>
        <p:guide orient="horz" pos="2160"/>
        <p:guide pos="2880"/>
      </p:guideLst>
    </p:cSldViewPr>
  </p:slideViewPr>
  <p:outlineViewPr>
    <p:cViewPr>
      <p:scale>
        <a:sx n="33" d="100"/>
        <a:sy n="33" d="100"/>
      </p:scale>
      <p:origin x="178" y="59606"/>
    </p:cViewPr>
  </p:outlineViewPr>
  <p:notesTextViewPr>
    <p:cViewPr>
      <p:scale>
        <a:sx n="1" d="1"/>
        <a:sy n="1" d="1"/>
      </p:scale>
      <p:origin x="0" y="0"/>
    </p:cViewPr>
  </p:notesTextViewPr>
  <p:sorterViewPr>
    <p:cViewPr>
      <p:scale>
        <a:sx n="100" d="100"/>
        <a:sy n="100" d="100"/>
      </p:scale>
      <p:origin x="0" y="2736"/>
    </p:cViewPr>
  </p:sorterViewPr>
  <p:notesViewPr>
    <p:cSldViewPr>
      <p:cViewPr varScale="1">
        <p:scale>
          <a:sx n="38" d="100"/>
          <a:sy n="38" d="100"/>
        </p:scale>
        <p:origin x="-2376"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A2171D0-81C2-445D-A383-CA9C7ACCFD2A}" type="slidenum">
              <a:rPr lang="es-ES" smtClean="0"/>
              <a:pPr/>
              <a:t>‹Nº›</a:t>
            </a:fld>
            <a:endParaRPr lang="es-ES"/>
          </a:p>
        </p:txBody>
      </p:sp>
    </p:spTree>
    <p:extLst>
      <p:ext uri="{BB962C8B-B14F-4D97-AF65-F5344CB8AC3E}">
        <p14:creationId xmlns:p14="http://schemas.microsoft.com/office/powerpoint/2010/main" val="18124218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058233-0214-493F-8BD9-9D648845E63E}" type="datetimeFigureOut">
              <a:rPr lang="es-AR" smtClean="0"/>
              <a:pPr/>
              <a:t>29/10/2019</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78F5E2-618A-4481-85BE-609F4BEEE028}" type="slidenum">
              <a:rPr lang="es-AR" smtClean="0"/>
              <a:pPr/>
              <a:t>‹Nº›</a:t>
            </a:fld>
            <a:endParaRPr lang="es-AR"/>
          </a:p>
        </p:txBody>
      </p:sp>
    </p:spTree>
    <p:extLst>
      <p:ext uri="{BB962C8B-B14F-4D97-AF65-F5344CB8AC3E}">
        <p14:creationId xmlns:p14="http://schemas.microsoft.com/office/powerpoint/2010/main" val="3028722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s-AR" sz="1200" dirty="0" err="1" smtClean="0">
                <a:latin typeface="+mn-lt"/>
              </a:rPr>
              <a:t>Una</a:t>
            </a:r>
            <a:r>
              <a:rPr lang="en-US" altLang="es-AR" sz="1200" dirty="0" smtClean="0">
                <a:latin typeface="+mn-lt"/>
              </a:rPr>
              <a:t> interface </a:t>
            </a:r>
            <a:r>
              <a:rPr lang="en-US" altLang="es-AR" sz="1200" dirty="0" err="1" smtClean="0">
                <a:latin typeface="+mn-lt"/>
              </a:rPr>
              <a:t>es</a:t>
            </a:r>
            <a:r>
              <a:rPr lang="en-US" altLang="es-AR" sz="1200" dirty="0" smtClean="0">
                <a:latin typeface="+mn-lt"/>
              </a:rPr>
              <a:t> similar a </a:t>
            </a:r>
            <a:r>
              <a:rPr lang="en-US" altLang="es-AR" sz="1200" dirty="0" err="1" smtClean="0">
                <a:latin typeface="+mn-lt"/>
              </a:rPr>
              <a:t>una</a:t>
            </a:r>
            <a:r>
              <a:rPr lang="en-US" altLang="es-AR" sz="1200" dirty="0" smtClean="0">
                <a:latin typeface="+mn-lt"/>
              </a:rPr>
              <a:t> </a:t>
            </a:r>
            <a:r>
              <a:rPr lang="en-US" altLang="es-AR" sz="1200" dirty="0" err="1" smtClean="0">
                <a:latin typeface="+mn-lt"/>
              </a:rPr>
              <a:t>clase</a:t>
            </a:r>
            <a:r>
              <a:rPr lang="en-US" altLang="es-AR" sz="1200" dirty="0" smtClean="0">
                <a:latin typeface="+mn-lt"/>
              </a:rPr>
              <a:t> </a:t>
            </a:r>
            <a:r>
              <a:rPr lang="en-US" altLang="es-AR" sz="1200" dirty="0" err="1" smtClean="0">
                <a:latin typeface="+mn-lt"/>
              </a:rPr>
              <a:t>pero</a:t>
            </a:r>
            <a:r>
              <a:rPr lang="en-US" altLang="es-AR" sz="1200" dirty="0" smtClean="0">
                <a:latin typeface="+mn-lt"/>
              </a:rPr>
              <a:t> </a:t>
            </a:r>
            <a:r>
              <a:rPr lang="en-US" altLang="es-AR" sz="1200" dirty="0" err="1" smtClean="0">
                <a:latin typeface="+mn-lt"/>
              </a:rPr>
              <a:t>sólo</a:t>
            </a:r>
            <a:r>
              <a:rPr lang="en-US" altLang="es-AR" sz="1200" dirty="0" smtClean="0">
                <a:latin typeface="+mn-lt"/>
              </a:rPr>
              <a:t> </a:t>
            </a:r>
            <a:r>
              <a:rPr lang="en-US" altLang="es-AR" sz="1200" dirty="0" err="1" smtClean="0">
                <a:latin typeface="+mn-lt"/>
              </a:rPr>
              <a:t>brinda</a:t>
            </a:r>
            <a:r>
              <a:rPr lang="en-US" altLang="es-AR" sz="1200" dirty="0" smtClean="0">
                <a:latin typeface="+mn-lt"/>
              </a:rPr>
              <a:t> </a:t>
            </a:r>
            <a:r>
              <a:rPr lang="en-US" altLang="es-AR" sz="1200" b="1" dirty="0" err="1" smtClean="0">
                <a:latin typeface="+mn-lt"/>
              </a:rPr>
              <a:t>métodos</a:t>
            </a:r>
            <a:r>
              <a:rPr lang="en-US" altLang="es-AR" sz="1200" b="1" dirty="0" smtClean="0">
                <a:latin typeface="+mn-lt"/>
              </a:rPr>
              <a:t> </a:t>
            </a:r>
            <a:r>
              <a:rPr lang="en-US" altLang="es-AR" sz="1200" b="1" dirty="0" err="1" smtClean="0">
                <a:latin typeface="+mn-lt"/>
              </a:rPr>
              <a:t>abstractos</a:t>
            </a:r>
            <a:r>
              <a:rPr lang="en-US" altLang="es-AR" sz="1200" dirty="0" smtClean="0">
                <a:latin typeface="+mn-lt"/>
              </a:rPr>
              <a:t>. </a:t>
            </a:r>
          </a:p>
          <a:p>
            <a:endParaRPr lang="es-AR" dirty="0"/>
          </a:p>
        </p:txBody>
      </p:sp>
      <p:sp>
        <p:nvSpPr>
          <p:cNvPr id="4" name="Marcador de número de diapositiva 3"/>
          <p:cNvSpPr>
            <a:spLocks noGrp="1"/>
          </p:cNvSpPr>
          <p:nvPr>
            <p:ph type="sldNum" sz="quarter" idx="10"/>
          </p:nvPr>
        </p:nvSpPr>
        <p:spPr/>
        <p:txBody>
          <a:bodyPr/>
          <a:lstStyle/>
          <a:p>
            <a:fld id="{4578F5E2-618A-4481-85BE-609F4BEEE028}" type="slidenum">
              <a:rPr lang="es-AR" smtClean="0"/>
              <a:pPr/>
              <a:t>2</a:t>
            </a:fld>
            <a:endParaRPr lang="es-AR"/>
          </a:p>
        </p:txBody>
      </p:sp>
    </p:spTree>
    <p:extLst>
      <p:ext uri="{BB962C8B-B14F-4D97-AF65-F5344CB8AC3E}">
        <p14:creationId xmlns:p14="http://schemas.microsoft.com/office/powerpoint/2010/main" val="2480571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4578F5E2-618A-4481-85BE-609F4BEEE028}" type="slidenum">
              <a:rPr lang="es-AR" smtClean="0"/>
              <a:pPr/>
              <a:t>14</a:t>
            </a:fld>
            <a:endParaRPr lang="es-AR"/>
          </a:p>
        </p:txBody>
      </p:sp>
    </p:spTree>
    <p:extLst>
      <p:ext uri="{BB962C8B-B14F-4D97-AF65-F5344CB8AC3E}">
        <p14:creationId xmlns:p14="http://schemas.microsoft.com/office/powerpoint/2010/main" val="1195472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4578F5E2-618A-4481-85BE-609F4BEEE028}" type="slidenum">
              <a:rPr lang="es-AR" smtClean="0"/>
              <a:pPr/>
              <a:t>18</a:t>
            </a:fld>
            <a:endParaRPr lang="es-AR"/>
          </a:p>
        </p:txBody>
      </p:sp>
    </p:spTree>
    <p:extLst>
      <p:ext uri="{BB962C8B-B14F-4D97-AF65-F5344CB8AC3E}">
        <p14:creationId xmlns:p14="http://schemas.microsoft.com/office/powerpoint/2010/main" val="4014869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AR" altLang="es-AR" smtClean="0"/>
          </a:p>
        </p:txBody>
      </p:sp>
      <p:sp>
        <p:nvSpPr>
          <p:cNvPr id="7066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29057" indent="-280406" eaLnBrk="0" hangingPunct="0">
              <a:spcBef>
                <a:spcPct val="30000"/>
              </a:spcBef>
              <a:defRPr sz="1200">
                <a:solidFill>
                  <a:schemeClr val="tx1"/>
                </a:solidFill>
                <a:latin typeface="Calibri" pitchFamily="34" charset="0"/>
              </a:defRPr>
            </a:lvl2pPr>
            <a:lvl3pPr marL="1121626" indent="-224325" eaLnBrk="0" hangingPunct="0">
              <a:spcBef>
                <a:spcPct val="30000"/>
              </a:spcBef>
              <a:defRPr sz="1200">
                <a:solidFill>
                  <a:schemeClr val="tx1"/>
                </a:solidFill>
                <a:latin typeface="Calibri" pitchFamily="34" charset="0"/>
              </a:defRPr>
            </a:lvl3pPr>
            <a:lvl4pPr marL="1570276" indent="-224325" eaLnBrk="0" hangingPunct="0">
              <a:spcBef>
                <a:spcPct val="30000"/>
              </a:spcBef>
              <a:defRPr sz="1200">
                <a:solidFill>
                  <a:schemeClr val="tx1"/>
                </a:solidFill>
                <a:latin typeface="Calibri" pitchFamily="34" charset="0"/>
              </a:defRPr>
            </a:lvl4pPr>
            <a:lvl5pPr marL="2018927" indent="-224325" eaLnBrk="0" hangingPunct="0">
              <a:spcBef>
                <a:spcPct val="30000"/>
              </a:spcBef>
              <a:defRPr sz="1200">
                <a:solidFill>
                  <a:schemeClr val="tx1"/>
                </a:solidFill>
                <a:latin typeface="Calibri" pitchFamily="34" charset="0"/>
              </a:defRPr>
            </a:lvl5pPr>
            <a:lvl6pPr marL="2467577" indent="-224325" eaLnBrk="0" fontAlgn="base" hangingPunct="0">
              <a:spcBef>
                <a:spcPct val="30000"/>
              </a:spcBef>
              <a:spcAft>
                <a:spcPct val="0"/>
              </a:spcAft>
              <a:defRPr sz="1200">
                <a:solidFill>
                  <a:schemeClr val="tx1"/>
                </a:solidFill>
                <a:latin typeface="Calibri" pitchFamily="34" charset="0"/>
              </a:defRPr>
            </a:lvl6pPr>
            <a:lvl7pPr marL="2916227" indent="-224325" eaLnBrk="0" fontAlgn="base" hangingPunct="0">
              <a:spcBef>
                <a:spcPct val="30000"/>
              </a:spcBef>
              <a:spcAft>
                <a:spcPct val="0"/>
              </a:spcAft>
              <a:defRPr sz="1200">
                <a:solidFill>
                  <a:schemeClr val="tx1"/>
                </a:solidFill>
                <a:latin typeface="Calibri" pitchFamily="34" charset="0"/>
              </a:defRPr>
            </a:lvl7pPr>
            <a:lvl8pPr marL="3364878" indent="-224325" eaLnBrk="0" fontAlgn="base" hangingPunct="0">
              <a:spcBef>
                <a:spcPct val="30000"/>
              </a:spcBef>
              <a:spcAft>
                <a:spcPct val="0"/>
              </a:spcAft>
              <a:defRPr sz="1200">
                <a:solidFill>
                  <a:schemeClr val="tx1"/>
                </a:solidFill>
                <a:latin typeface="Calibri" pitchFamily="34" charset="0"/>
              </a:defRPr>
            </a:lvl8pPr>
            <a:lvl9pPr marL="3813528" indent="-22432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1C50C78-B942-46B8-9F87-C969F1941618}" type="slidenum">
              <a:rPr lang="en-US" altLang="es-AR" smtClean="0">
                <a:latin typeface="Times New Roman" pitchFamily="18" charset="0"/>
              </a:rPr>
              <a:pPr eaLnBrk="1" hangingPunct="1">
                <a:spcBef>
                  <a:spcPct val="0"/>
                </a:spcBef>
              </a:pPr>
              <a:t>24</a:t>
            </a:fld>
            <a:endParaRPr lang="en-US" altLang="es-AR"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ECBA2C50-FEEF-469A-9DA5-EA7D32705508}" type="datetime1">
              <a:rPr lang="es-AR" smtClean="0"/>
              <a:pPr/>
              <a:t>29/10/2019</a:t>
            </a:fld>
            <a:endParaRPr lang="es-AR"/>
          </a:p>
        </p:txBody>
      </p:sp>
      <p:sp>
        <p:nvSpPr>
          <p:cNvPr id="5" name="Footer Placeholder 4"/>
          <p:cNvSpPr>
            <a:spLocks noGrp="1"/>
          </p:cNvSpPr>
          <p:nvPr>
            <p:ph type="ftr" sz="quarter" idx="11"/>
          </p:nvPr>
        </p:nvSpPr>
        <p:spPr/>
        <p:txBody>
          <a:bodyPr/>
          <a:lstStyle/>
          <a:p>
            <a:r>
              <a:rPr lang="es-AR" dirty="0" smtClean="0"/>
              <a:t>IPOO 2 cuatrimestre 2019</a:t>
            </a:r>
            <a:endParaRPr lang="es-AR" dirty="0"/>
          </a:p>
        </p:txBody>
      </p:sp>
      <p:sp>
        <p:nvSpPr>
          <p:cNvPr id="6" name="Slide Number Placeholder 5"/>
          <p:cNvSpPr>
            <a:spLocks noGrp="1"/>
          </p:cNvSpPr>
          <p:nvPr>
            <p:ph type="sldNum" sz="quarter" idx="12"/>
          </p:nvPr>
        </p:nvSpPr>
        <p:spPr/>
        <p:txBody>
          <a:bodyPr/>
          <a:lstStyle/>
          <a:p>
            <a:fld id="{CB877845-1D9F-4E26-88F2-4CB53BAED25F}"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B1727AA-88A2-437B-8FE8-1D4D81CE8675}" type="datetime1">
              <a:rPr lang="es-AR" smtClean="0"/>
              <a:pPr/>
              <a:t>29/10/2019</a:t>
            </a:fld>
            <a:endParaRPr lang="es-AR"/>
          </a:p>
        </p:txBody>
      </p:sp>
      <p:sp>
        <p:nvSpPr>
          <p:cNvPr id="5" name="Footer Placeholder 4"/>
          <p:cNvSpPr>
            <a:spLocks noGrp="1"/>
          </p:cNvSpPr>
          <p:nvPr>
            <p:ph type="ftr" sz="quarter" idx="11"/>
          </p:nvPr>
        </p:nvSpPr>
        <p:spPr/>
        <p:txBody>
          <a:bodyPr/>
          <a:lstStyle/>
          <a:p>
            <a:r>
              <a:rPr lang="es-AR" dirty="0" smtClean="0"/>
              <a:t>IPOO 2 cuatrimestre 2019</a:t>
            </a:r>
            <a:endParaRPr lang="es-AR" dirty="0"/>
          </a:p>
        </p:txBody>
      </p:sp>
      <p:sp>
        <p:nvSpPr>
          <p:cNvPr id="6" name="Slide Number Placeholder 5"/>
          <p:cNvSpPr>
            <a:spLocks noGrp="1"/>
          </p:cNvSpPr>
          <p:nvPr>
            <p:ph type="sldNum" sz="quarter" idx="12"/>
          </p:nvPr>
        </p:nvSpPr>
        <p:spPr/>
        <p:txBody>
          <a:bodyPr/>
          <a:lstStyle/>
          <a:p>
            <a:fld id="{CB877845-1D9F-4E26-88F2-4CB53BAED25F}"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9E573B6-4D81-41E3-91A7-7896F5ACD748}" type="datetime1">
              <a:rPr lang="es-AR" smtClean="0"/>
              <a:pPr/>
              <a:t>29/10/2019</a:t>
            </a:fld>
            <a:endParaRPr lang="es-AR"/>
          </a:p>
        </p:txBody>
      </p:sp>
      <p:sp>
        <p:nvSpPr>
          <p:cNvPr id="5" name="Footer Placeholder 4"/>
          <p:cNvSpPr>
            <a:spLocks noGrp="1"/>
          </p:cNvSpPr>
          <p:nvPr>
            <p:ph type="ftr" sz="quarter" idx="11"/>
          </p:nvPr>
        </p:nvSpPr>
        <p:spPr/>
        <p:txBody>
          <a:bodyPr/>
          <a:lstStyle/>
          <a:p>
            <a:r>
              <a:rPr lang="es-AR" dirty="0" smtClean="0"/>
              <a:t>IPOO 2 cuatrimestre 2019</a:t>
            </a:r>
            <a:endParaRPr lang="es-AR" dirty="0"/>
          </a:p>
        </p:txBody>
      </p:sp>
      <p:sp>
        <p:nvSpPr>
          <p:cNvPr id="6" name="Slide Number Placeholder 5"/>
          <p:cNvSpPr>
            <a:spLocks noGrp="1"/>
          </p:cNvSpPr>
          <p:nvPr>
            <p:ph type="sldNum" sz="quarter" idx="12"/>
          </p:nvPr>
        </p:nvSpPr>
        <p:spPr/>
        <p:txBody>
          <a:bodyPr/>
          <a:lstStyle/>
          <a:p>
            <a:fld id="{CB877845-1D9F-4E26-88F2-4CB53BAED25F}"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E487F34-E5A9-416A-97E2-4CB4269CB413}" type="datetime1">
              <a:rPr lang="es-AR" smtClean="0"/>
              <a:pPr/>
              <a:t>29/10/2019</a:t>
            </a:fld>
            <a:endParaRPr lang="es-AR"/>
          </a:p>
        </p:txBody>
      </p:sp>
      <p:sp>
        <p:nvSpPr>
          <p:cNvPr id="5" name="Footer Placeholder 4"/>
          <p:cNvSpPr>
            <a:spLocks noGrp="1"/>
          </p:cNvSpPr>
          <p:nvPr>
            <p:ph type="ftr" sz="quarter" idx="11"/>
          </p:nvPr>
        </p:nvSpPr>
        <p:spPr/>
        <p:txBody>
          <a:bodyPr/>
          <a:lstStyle/>
          <a:p>
            <a:r>
              <a:rPr lang="es-AR" dirty="0" smtClean="0"/>
              <a:t>IPOO 2 cuatrimestre 2019</a:t>
            </a:r>
            <a:endParaRPr lang="es-AR" dirty="0"/>
          </a:p>
        </p:txBody>
      </p:sp>
      <p:sp>
        <p:nvSpPr>
          <p:cNvPr id="6" name="Slide Number Placeholder 5"/>
          <p:cNvSpPr>
            <a:spLocks noGrp="1"/>
          </p:cNvSpPr>
          <p:nvPr>
            <p:ph type="sldNum" sz="quarter" idx="12"/>
          </p:nvPr>
        </p:nvSpPr>
        <p:spPr/>
        <p:txBody>
          <a:bodyPr/>
          <a:lstStyle/>
          <a:p>
            <a:fld id="{CB877845-1D9F-4E26-88F2-4CB53BAED25F}"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82B6A-BC7D-4903-A8B7-17018B70C250}" type="datetime1">
              <a:rPr lang="es-AR" smtClean="0"/>
              <a:pPr/>
              <a:t>29/10/2019</a:t>
            </a:fld>
            <a:endParaRPr lang="es-AR"/>
          </a:p>
        </p:txBody>
      </p:sp>
      <p:sp>
        <p:nvSpPr>
          <p:cNvPr id="5" name="Footer Placeholder 4"/>
          <p:cNvSpPr>
            <a:spLocks noGrp="1"/>
          </p:cNvSpPr>
          <p:nvPr>
            <p:ph type="ftr" sz="quarter" idx="11"/>
          </p:nvPr>
        </p:nvSpPr>
        <p:spPr/>
        <p:txBody>
          <a:bodyPr/>
          <a:lstStyle/>
          <a:p>
            <a:r>
              <a:rPr lang="es-AR" dirty="0" smtClean="0"/>
              <a:t>IPOO 2 cuatrimestre 2019</a:t>
            </a:r>
            <a:endParaRPr lang="es-AR" dirty="0"/>
          </a:p>
        </p:txBody>
      </p:sp>
      <p:sp>
        <p:nvSpPr>
          <p:cNvPr id="6" name="Slide Number Placeholder 5"/>
          <p:cNvSpPr>
            <a:spLocks noGrp="1"/>
          </p:cNvSpPr>
          <p:nvPr>
            <p:ph type="sldNum" sz="quarter" idx="12"/>
          </p:nvPr>
        </p:nvSpPr>
        <p:spPr/>
        <p:txBody>
          <a:bodyPr/>
          <a:lstStyle/>
          <a:p>
            <a:fld id="{CB877845-1D9F-4E26-88F2-4CB53BAED25F}" type="slidenum">
              <a:rPr lang="es-AR" smtClean="0"/>
              <a:pPr/>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18A581D-F803-4056-985D-4F9CCF8C47AF}" type="datetime1">
              <a:rPr lang="es-AR" smtClean="0"/>
              <a:pPr/>
              <a:t>29/10/2019</a:t>
            </a:fld>
            <a:endParaRPr lang="es-AR"/>
          </a:p>
        </p:txBody>
      </p:sp>
      <p:sp>
        <p:nvSpPr>
          <p:cNvPr id="6" name="Footer Placeholder 5"/>
          <p:cNvSpPr>
            <a:spLocks noGrp="1"/>
          </p:cNvSpPr>
          <p:nvPr>
            <p:ph type="ftr" sz="quarter" idx="11"/>
          </p:nvPr>
        </p:nvSpPr>
        <p:spPr/>
        <p:txBody>
          <a:bodyPr/>
          <a:lstStyle/>
          <a:p>
            <a:r>
              <a:rPr lang="es-AR" dirty="0" smtClean="0"/>
              <a:t>IPOO 2 cuatrimestre 2019</a:t>
            </a:r>
            <a:endParaRPr lang="es-AR" dirty="0"/>
          </a:p>
        </p:txBody>
      </p:sp>
      <p:sp>
        <p:nvSpPr>
          <p:cNvPr id="7" name="Slide Number Placeholder 6"/>
          <p:cNvSpPr>
            <a:spLocks noGrp="1"/>
          </p:cNvSpPr>
          <p:nvPr>
            <p:ph type="sldNum" sz="quarter" idx="12"/>
          </p:nvPr>
        </p:nvSpPr>
        <p:spPr/>
        <p:txBody>
          <a:bodyPr/>
          <a:lstStyle/>
          <a:p>
            <a:fld id="{CB877845-1D9F-4E26-88F2-4CB53BAED25F}"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CAFDBB73-BEF7-4D9B-8DB3-3DD893C02EC9}" type="datetime1">
              <a:rPr lang="es-AR" smtClean="0"/>
              <a:pPr/>
              <a:t>29/10/2019</a:t>
            </a:fld>
            <a:endParaRPr lang="es-AR"/>
          </a:p>
        </p:txBody>
      </p:sp>
      <p:sp>
        <p:nvSpPr>
          <p:cNvPr id="8" name="Footer Placeholder 7"/>
          <p:cNvSpPr>
            <a:spLocks noGrp="1"/>
          </p:cNvSpPr>
          <p:nvPr>
            <p:ph type="ftr" sz="quarter" idx="11"/>
          </p:nvPr>
        </p:nvSpPr>
        <p:spPr/>
        <p:txBody>
          <a:bodyPr/>
          <a:lstStyle/>
          <a:p>
            <a:r>
              <a:rPr lang="es-AR" dirty="0" smtClean="0"/>
              <a:t>IPOO 2 cuatrimestre 2019</a:t>
            </a:r>
            <a:endParaRPr lang="es-AR" dirty="0"/>
          </a:p>
        </p:txBody>
      </p:sp>
      <p:sp>
        <p:nvSpPr>
          <p:cNvPr id="9" name="Slide Number Placeholder 8"/>
          <p:cNvSpPr>
            <a:spLocks noGrp="1"/>
          </p:cNvSpPr>
          <p:nvPr>
            <p:ph type="sldNum" sz="quarter" idx="12"/>
          </p:nvPr>
        </p:nvSpPr>
        <p:spPr/>
        <p:txBody>
          <a:bodyPr/>
          <a:lstStyle/>
          <a:p>
            <a:fld id="{CB877845-1D9F-4E26-88F2-4CB53BAED25F}"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A6F2E925-E9FF-4AA2-9F54-C2EBB8D74666}" type="datetime1">
              <a:rPr lang="es-AR" smtClean="0"/>
              <a:pPr/>
              <a:t>29/10/2019</a:t>
            </a:fld>
            <a:endParaRPr lang="es-AR"/>
          </a:p>
        </p:txBody>
      </p:sp>
      <p:sp>
        <p:nvSpPr>
          <p:cNvPr id="4" name="Footer Placeholder 3"/>
          <p:cNvSpPr>
            <a:spLocks noGrp="1"/>
          </p:cNvSpPr>
          <p:nvPr>
            <p:ph type="ftr" sz="quarter" idx="11"/>
          </p:nvPr>
        </p:nvSpPr>
        <p:spPr/>
        <p:txBody>
          <a:bodyPr/>
          <a:lstStyle/>
          <a:p>
            <a:r>
              <a:rPr lang="es-AR" dirty="0" smtClean="0"/>
              <a:t>IPOO 2 cuatrimestre 2019</a:t>
            </a:r>
            <a:endParaRPr lang="es-AR" dirty="0"/>
          </a:p>
        </p:txBody>
      </p:sp>
      <p:sp>
        <p:nvSpPr>
          <p:cNvPr id="5" name="Slide Number Placeholder 4"/>
          <p:cNvSpPr>
            <a:spLocks noGrp="1"/>
          </p:cNvSpPr>
          <p:nvPr>
            <p:ph type="sldNum" sz="quarter" idx="12"/>
          </p:nvPr>
        </p:nvSpPr>
        <p:spPr/>
        <p:txBody>
          <a:bodyPr/>
          <a:lstStyle/>
          <a:p>
            <a:fld id="{CB877845-1D9F-4E26-88F2-4CB53BAED25F}"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D19D31-C5DA-42EE-B370-19BD69A84659}" type="datetime1">
              <a:rPr lang="es-AR" smtClean="0"/>
              <a:pPr/>
              <a:t>29/10/2019</a:t>
            </a:fld>
            <a:endParaRPr lang="es-AR"/>
          </a:p>
        </p:txBody>
      </p:sp>
      <p:sp>
        <p:nvSpPr>
          <p:cNvPr id="3" name="Footer Placeholder 2"/>
          <p:cNvSpPr>
            <a:spLocks noGrp="1"/>
          </p:cNvSpPr>
          <p:nvPr>
            <p:ph type="ftr" sz="quarter" idx="11"/>
          </p:nvPr>
        </p:nvSpPr>
        <p:spPr/>
        <p:txBody>
          <a:bodyPr/>
          <a:lstStyle/>
          <a:p>
            <a:r>
              <a:rPr lang="es-AR" dirty="0" smtClean="0"/>
              <a:t>IPOO 2 cuatrimestre 2019</a:t>
            </a:r>
            <a:endParaRPr lang="es-AR" dirty="0"/>
          </a:p>
        </p:txBody>
      </p:sp>
      <p:sp>
        <p:nvSpPr>
          <p:cNvPr id="4" name="Slide Number Placeholder 3"/>
          <p:cNvSpPr>
            <a:spLocks noGrp="1"/>
          </p:cNvSpPr>
          <p:nvPr>
            <p:ph type="sldNum" sz="quarter" idx="12"/>
          </p:nvPr>
        </p:nvSpPr>
        <p:spPr/>
        <p:txBody>
          <a:bodyPr/>
          <a:lstStyle/>
          <a:p>
            <a:fld id="{CB877845-1D9F-4E26-88F2-4CB53BAED25F}"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33F7644-4D5A-4347-909A-C62BA132CD2F}" type="datetime1">
              <a:rPr lang="es-AR" smtClean="0"/>
              <a:pPr/>
              <a:t>29/10/2019</a:t>
            </a:fld>
            <a:endParaRPr lang="es-AR"/>
          </a:p>
        </p:txBody>
      </p:sp>
      <p:sp>
        <p:nvSpPr>
          <p:cNvPr id="6" name="Footer Placeholder 5"/>
          <p:cNvSpPr>
            <a:spLocks noGrp="1"/>
          </p:cNvSpPr>
          <p:nvPr>
            <p:ph type="ftr" sz="quarter" idx="11"/>
          </p:nvPr>
        </p:nvSpPr>
        <p:spPr/>
        <p:txBody>
          <a:bodyPr/>
          <a:lstStyle/>
          <a:p>
            <a:r>
              <a:rPr lang="es-AR" dirty="0" smtClean="0"/>
              <a:t>IPOO 2 cuatrimestre 2019</a:t>
            </a:r>
            <a:endParaRPr lang="es-AR" dirty="0"/>
          </a:p>
        </p:txBody>
      </p:sp>
      <p:sp>
        <p:nvSpPr>
          <p:cNvPr id="7" name="Slide Number Placeholder 6"/>
          <p:cNvSpPr>
            <a:spLocks noGrp="1"/>
          </p:cNvSpPr>
          <p:nvPr>
            <p:ph type="sldNum" sz="quarter" idx="12"/>
          </p:nvPr>
        </p:nvSpPr>
        <p:spPr/>
        <p:txBody>
          <a:bodyPr/>
          <a:lstStyle/>
          <a:p>
            <a:fld id="{CB877845-1D9F-4E26-88F2-4CB53BAED25F}" type="slidenum">
              <a:rPr lang="es-AR" smtClean="0"/>
              <a:pPr/>
              <a:t>‹Nº›</a:t>
            </a:fld>
            <a:endParaRPr lang="es-AR"/>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842B4935-819B-4B78-B03A-9FB5442EBD33}" type="datetime1">
              <a:rPr lang="es-AR" smtClean="0"/>
              <a:pPr/>
              <a:t>29/10/2019</a:t>
            </a:fld>
            <a:endParaRPr lang="es-AR"/>
          </a:p>
        </p:txBody>
      </p:sp>
      <p:sp>
        <p:nvSpPr>
          <p:cNvPr id="9" name="Slide Number Placeholder 8"/>
          <p:cNvSpPr>
            <a:spLocks noGrp="1"/>
          </p:cNvSpPr>
          <p:nvPr>
            <p:ph type="sldNum" sz="quarter" idx="11"/>
          </p:nvPr>
        </p:nvSpPr>
        <p:spPr/>
        <p:txBody>
          <a:bodyPr/>
          <a:lstStyle/>
          <a:p>
            <a:fld id="{CB877845-1D9F-4E26-88F2-4CB53BAED25F}" type="slidenum">
              <a:rPr lang="es-AR" smtClean="0"/>
              <a:pPr/>
              <a:t>‹Nº›</a:t>
            </a:fld>
            <a:endParaRPr lang="es-AR"/>
          </a:p>
        </p:txBody>
      </p:sp>
      <p:sp>
        <p:nvSpPr>
          <p:cNvPr id="10" name="Footer Placeholder 9"/>
          <p:cNvSpPr>
            <a:spLocks noGrp="1"/>
          </p:cNvSpPr>
          <p:nvPr>
            <p:ph type="ftr" sz="quarter" idx="12"/>
          </p:nvPr>
        </p:nvSpPr>
        <p:spPr/>
        <p:txBody>
          <a:bodyPr/>
          <a:lstStyle/>
          <a:p>
            <a:r>
              <a:rPr lang="es-AR" dirty="0" smtClean="0"/>
              <a:t>IPOO 2 cuatrimestre 2019</a:t>
            </a:r>
            <a:endParaRPr lang="es-A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B877845-1D9F-4E26-88F2-4CB53BAED25F}" type="slidenum">
              <a:rPr lang="es-AR" smtClean="0"/>
              <a:pPr/>
              <a:t>‹Nº›</a:t>
            </a:fld>
            <a:endParaRPr lang="es-A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s-AR" dirty="0" smtClean="0"/>
              <a:t>IPOO 2 cuatrimestre 2019</a:t>
            </a:r>
            <a:endParaRPr lang="es-AR"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447CA69-5868-440C-B02A-50481068E65D}" type="datetime1">
              <a:rPr lang="es-AR" smtClean="0"/>
              <a:pPr/>
              <a:t>29/10/2019</a:t>
            </a:fld>
            <a:endParaRPr lang="es-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2492896"/>
            <a:ext cx="7488832" cy="2593975"/>
          </a:xfrm>
        </p:spPr>
        <p:txBody>
          <a:bodyPr/>
          <a:lstStyle/>
          <a:p>
            <a:r>
              <a:rPr lang="en-US" sz="4400" b="1" dirty="0" err="1">
                <a:solidFill>
                  <a:srgbClr val="002060"/>
                </a:solidFill>
                <a:latin typeface="Bookman Old Style" pitchFamily="18" charset="0"/>
              </a:rPr>
              <a:t>Introducción</a:t>
            </a:r>
            <a:r>
              <a:rPr lang="en-US" sz="4400" b="1" dirty="0">
                <a:solidFill>
                  <a:srgbClr val="002060"/>
                </a:solidFill>
                <a:latin typeface="Bookman Old Style" pitchFamily="18" charset="0"/>
              </a:rPr>
              <a:t> a la </a:t>
            </a:r>
            <a:r>
              <a:rPr lang="en-US" sz="4400" b="1" dirty="0" err="1">
                <a:solidFill>
                  <a:srgbClr val="002060"/>
                </a:solidFill>
                <a:latin typeface="Bookman Old Style" pitchFamily="18" charset="0"/>
              </a:rPr>
              <a:t>Programación</a:t>
            </a:r>
            <a:r>
              <a:rPr lang="en-US" sz="4400" b="1" dirty="0">
                <a:solidFill>
                  <a:srgbClr val="002060"/>
                </a:solidFill>
                <a:latin typeface="Bookman Old Style" pitchFamily="18" charset="0"/>
              </a:rPr>
              <a:t> </a:t>
            </a:r>
            <a:r>
              <a:rPr lang="en-US" sz="4400" b="1" dirty="0" err="1">
                <a:solidFill>
                  <a:srgbClr val="002060"/>
                </a:solidFill>
                <a:latin typeface="Bookman Old Style" pitchFamily="18" charset="0"/>
              </a:rPr>
              <a:t>Orientada</a:t>
            </a:r>
            <a:r>
              <a:rPr lang="en-US" sz="4400" b="1" dirty="0">
                <a:solidFill>
                  <a:srgbClr val="002060"/>
                </a:solidFill>
                <a:latin typeface="Bookman Old Style" pitchFamily="18" charset="0"/>
              </a:rPr>
              <a:t> a </a:t>
            </a:r>
            <a:r>
              <a:rPr lang="en-US" sz="4400" b="1" dirty="0" err="1" smtClean="0">
                <a:solidFill>
                  <a:srgbClr val="002060"/>
                </a:solidFill>
                <a:latin typeface="Bookman Old Style" pitchFamily="18" charset="0"/>
              </a:rPr>
              <a:t>Objetos</a:t>
            </a:r>
            <a:r>
              <a:rPr lang="en-US" sz="4400" b="1" dirty="0" smtClean="0">
                <a:solidFill>
                  <a:srgbClr val="002060"/>
                </a:solidFill>
                <a:latin typeface="Bookman Old Style" pitchFamily="18" charset="0"/>
              </a:rPr>
              <a:t/>
            </a:r>
            <a:br>
              <a:rPr lang="en-US" sz="4400" b="1" dirty="0" smtClean="0">
                <a:solidFill>
                  <a:srgbClr val="002060"/>
                </a:solidFill>
                <a:latin typeface="Bookman Old Style" pitchFamily="18" charset="0"/>
              </a:rPr>
            </a:br>
            <a:r>
              <a:rPr lang="en-US" sz="3600" b="1" dirty="0" smtClean="0">
                <a:solidFill>
                  <a:srgbClr val="002060"/>
                </a:solidFill>
                <a:latin typeface="Bookman Old Style" pitchFamily="18" charset="0"/>
              </a:rPr>
              <a:t/>
            </a:r>
            <a:br>
              <a:rPr lang="en-US" sz="3600" b="1" dirty="0" smtClean="0">
                <a:solidFill>
                  <a:srgbClr val="002060"/>
                </a:solidFill>
                <a:latin typeface="Bookman Old Style" pitchFamily="18" charset="0"/>
              </a:rPr>
            </a:br>
            <a:r>
              <a:rPr lang="en-US" sz="3600" dirty="0" smtClean="0">
                <a:solidFill>
                  <a:srgbClr val="002060"/>
                </a:solidFill>
                <a:latin typeface="Bookman Old Style" pitchFamily="18" charset="0"/>
              </a:rPr>
              <a:t>Sonia Rueda </a:t>
            </a:r>
            <a:r>
              <a:rPr lang="en-US" sz="3600" b="1" dirty="0">
                <a:solidFill>
                  <a:srgbClr val="002060"/>
                </a:solidFill>
                <a:latin typeface="Bookman Old Style" pitchFamily="18" charset="0"/>
              </a:rPr>
              <a:t/>
            </a:r>
            <a:br>
              <a:rPr lang="en-US" sz="3600" b="1" dirty="0">
                <a:solidFill>
                  <a:srgbClr val="002060"/>
                </a:solidFill>
                <a:latin typeface="Bookman Old Style" pitchFamily="18" charset="0"/>
              </a:rPr>
            </a:br>
            <a:r>
              <a:rPr lang="en-US" sz="4400" b="1" dirty="0">
                <a:solidFill>
                  <a:srgbClr val="002060"/>
                </a:solidFill>
                <a:latin typeface="Bookman Old Style" pitchFamily="18" charset="0"/>
              </a:rPr>
              <a:t/>
            </a:r>
            <a:br>
              <a:rPr lang="en-US" sz="4400" b="1" dirty="0">
                <a:solidFill>
                  <a:srgbClr val="002060"/>
                </a:solidFill>
                <a:latin typeface="Bookman Old Style" pitchFamily="18" charset="0"/>
              </a:rPr>
            </a:br>
            <a:r>
              <a:rPr lang="en-US" sz="3600" b="1" dirty="0" err="1" smtClean="0">
                <a:solidFill>
                  <a:schemeClr val="accent2">
                    <a:lumMod val="75000"/>
                  </a:schemeClr>
                </a:solidFill>
                <a:latin typeface="Bookman Old Style" pitchFamily="18" charset="0"/>
              </a:rPr>
              <a:t>Herencia</a:t>
            </a:r>
            <a:r>
              <a:rPr lang="en-US" sz="3600" b="1" dirty="0" smtClean="0">
                <a:solidFill>
                  <a:schemeClr val="accent2">
                    <a:lumMod val="75000"/>
                  </a:schemeClr>
                </a:solidFill>
                <a:latin typeface="Bookman Old Style" pitchFamily="18" charset="0"/>
              </a:rPr>
              <a:t> y </a:t>
            </a:r>
            <a:r>
              <a:rPr lang="en-US" sz="3600" b="1" dirty="0" err="1" smtClean="0">
                <a:solidFill>
                  <a:schemeClr val="accent2">
                    <a:lumMod val="75000"/>
                  </a:schemeClr>
                </a:solidFill>
                <a:latin typeface="Bookman Old Style" pitchFamily="18" charset="0"/>
              </a:rPr>
              <a:t>Polimorfismo</a:t>
            </a:r>
            <a:r>
              <a:rPr lang="en-US" sz="3600" b="1" dirty="0" smtClean="0">
                <a:solidFill>
                  <a:schemeClr val="accent2">
                    <a:lumMod val="75000"/>
                  </a:schemeClr>
                </a:solidFill>
                <a:latin typeface="Bookman Old Style" pitchFamily="18" charset="0"/>
              </a:rPr>
              <a:t/>
            </a:r>
            <a:br>
              <a:rPr lang="en-US" sz="3600" b="1" dirty="0" smtClean="0">
                <a:solidFill>
                  <a:schemeClr val="accent2">
                    <a:lumMod val="75000"/>
                  </a:schemeClr>
                </a:solidFill>
                <a:latin typeface="Bookman Old Style" pitchFamily="18" charset="0"/>
              </a:rPr>
            </a:br>
            <a:endParaRPr lang="es-AR" sz="4400" dirty="0">
              <a:solidFill>
                <a:srgbClr val="002060"/>
              </a:solidFill>
            </a:endParaRPr>
          </a:p>
        </p:txBody>
      </p:sp>
      <p:sp>
        <p:nvSpPr>
          <p:cNvPr id="3" name="2 Subtítulo"/>
          <p:cNvSpPr>
            <a:spLocks noGrp="1"/>
          </p:cNvSpPr>
          <p:nvPr>
            <p:ph type="subTitle" idx="1"/>
          </p:nvPr>
        </p:nvSpPr>
        <p:spPr>
          <a:xfrm>
            <a:off x="683568" y="5085184"/>
            <a:ext cx="6461760" cy="1066800"/>
          </a:xfrm>
        </p:spPr>
        <p:txBody>
          <a:bodyPr>
            <a:noAutofit/>
          </a:bodyPr>
          <a:lstStyle/>
          <a:p>
            <a:pPr algn="ctr">
              <a:lnSpc>
                <a:spcPct val="70000"/>
              </a:lnSpc>
              <a:buClrTx/>
            </a:pPr>
            <a:r>
              <a:rPr lang="en-US" altLang="es-AR" sz="2400" dirty="0" err="1">
                <a:solidFill>
                  <a:srgbClr val="002060"/>
                </a:solidFill>
                <a:latin typeface="Lucida Sans Unicode" pitchFamily="34" charset="0"/>
              </a:rPr>
              <a:t>Departamento</a:t>
            </a:r>
            <a:r>
              <a:rPr lang="en-US" altLang="es-AR" sz="2400" dirty="0">
                <a:solidFill>
                  <a:srgbClr val="002060"/>
                </a:solidFill>
                <a:latin typeface="Lucida Sans Unicode" pitchFamily="34" charset="0"/>
              </a:rPr>
              <a:t> de </a:t>
            </a:r>
            <a:r>
              <a:rPr lang="en-US" altLang="es-AR" sz="2400" dirty="0" err="1">
                <a:solidFill>
                  <a:srgbClr val="002060"/>
                </a:solidFill>
                <a:latin typeface="Lucida Sans Unicode" pitchFamily="34" charset="0"/>
              </a:rPr>
              <a:t>Ciencias</a:t>
            </a:r>
            <a:r>
              <a:rPr lang="en-US" altLang="es-AR" sz="2400" dirty="0">
                <a:solidFill>
                  <a:srgbClr val="002060"/>
                </a:solidFill>
                <a:latin typeface="Lucida Sans Unicode" pitchFamily="34" charset="0"/>
              </a:rPr>
              <a:t> e </a:t>
            </a:r>
            <a:r>
              <a:rPr lang="en-US" altLang="es-AR" sz="2400" dirty="0" err="1">
                <a:solidFill>
                  <a:srgbClr val="002060"/>
                </a:solidFill>
                <a:latin typeface="Lucida Sans Unicode" pitchFamily="34" charset="0"/>
              </a:rPr>
              <a:t>Ingeniería</a:t>
            </a:r>
            <a:r>
              <a:rPr lang="en-US" altLang="es-AR" sz="2400" dirty="0">
                <a:solidFill>
                  <a:srgbClr val="002060"/>
                </a:solidFill>
                <a:latin typeface="Lucida Sans Unicode" pitchFamily="34" charset="0"/>
              </a:rPr>
              <a:t> </a:t>
            </a:r>
          </a:p>
          <a:p>
            <a:pPr algn="ctr">
              <a:lnSpc>
                <a:spcPct val="70000"/>
              </a:lnSpc>
              <a:buClrTx/>
            </a:pPr>
            <a:r>
              <a:rPr lang="en-US" altLang="es-AR" sz="2400" dirty="0">
                <a:solidFill>
                  <a:srgbClr val="002060"/>
                </a:solidFill>
                <a:latin typeface="Lucida Sans Unicode" pitchFamily="34" charset="0"/>
              </a:rPr>
              <a:t>de la </a:t>
            </a:r>
            <a:r>
              <a:rPr lang="en-US" altLang="es-AR" sz="2400" dirty="0" err="1">
                <a:solidFill>
                  <a:srgbClr val="002060"/>
                </a:solidFill>
                <a:latin typeface="Lucida Sans Unicode" pitchFamily="34" charset="0"/>
              </a:rPr>
              <a:t>Computación</a:t>
            </a:r>
            <a:endParaRPr lang="en-US" altLang="es-AR" sz="2400" dirty="0">
              <a:solidFill>
                <a:srgbClr val="002060"/>
              </a:solidFill>
              <a:latin typeface="Lucida Sans Unicode" pitchFamily="34" charset="0"/>
            </a:endParaRPr>
          </a:p>
          <a:p>
            <a:pPr algn="ctr">
              <a:lnSpc>
                <a:spcPct val="70000"/>
              </a:lnSpc>
              <a:buClrTx/>
            </a:pPr>
            <a:endParaRPr lang="en-US" altLang="es-AR" sz="2400" dirty="0">
              <a:solidFill>
                <a:srgbClr val="002060"/>
              </a:solidFill>
              <a:latin typeface="Lucida Sans Unicode" pitchFamily="34" charset="0"/>
            </a:endParaRPr>
          </a:p>
          <a:p>
            <a:pPr algn="ctr">
              <a:lnSpc>
                <a:spcPct val="30000"/>
              </a:lnSpc>
              <a:spcBef>
                <a:spcPct val="50000"/>
              </a:spcBef>
              <a:buClrTx/>
            </a:pPr>
            <a:r>
              <a:rPr lang="en-US" altLang="es-AR" sz="2400" b="1" dirty="0">
                <a:solidFill>
                  <a:srgbClr val="002060"/>
                </a:solidFill>
                <a:latin typeface="Lucida Sans Unicode" pitchFamily="34" charset="0"/>
              </a:rPr>
              <a:t>U</a:t>
            </a:r>
            <a:r>
              <a:rPr lang="en-US" altLang="es-AR" sz="2400" dirty="0">
                <a:solidFill>
                  <a:srgbClr val="002060"/>
                </a:solidFill>
                <a:latin typeface="Lucida Sans Unicode" pitchFamily="34" charset="0"/>
              </a:rPr>
              <a:t>NIVERSIDAD </a:t>
            </a:r>
            <a:r>
              <a:rPr lang="en-US" altLang="es-AR" sz="2400" b="1" dirty="0">
                <a:solidFill>
                  <a:srgbClr val="002060"/>
                </a:solidFill>
                <a:latin typeface="Lucida Sans Unicode" pitchFamily="34" charset="0"/>
              </a:rPr>
              <a:t>N</a:t>
            </a:r>
            <a:r>
              <a:rPr lang="en-US" altLang="es-AR" sz="2400" dirty="0">
                <a:solidFill>
                  <a:srgbClr val="002060"/>
                </a:solidFill>
                <a:latin typeface="Lucida Sans Unicode" pitchFamily="34" charset="0"/>
              </a:rPr>
              <a:t>ACIONAL DEL </a:t>
            </a:r>
            <a:r>
              <a:rPr lang="en-US" altLang="es-AR" sz="2400" b="1" dirty="0">
                <a:solidFill>
                  <a:srgbClr val="002060"/>
                </a:solidFill>
                <a:latin typeface="Lucida Sans Unicode" pitchFamily="34" charset="0"/>
              </a:rPr>
              <a:t>S</a:t>
            </a:r>
            <a:r>
              <a:rPr lang="en-US" altLang="es-AR" sz="2400" dirty="0">
                <a:solidFill>
                  <a:srgbClr val="002060"/>
                </a:solidFill>
                <a:latin typeface="Lucida Sans Unicode" pitchFamily="34" charset="0"/>
              </a:rPr>
              <a:t>UR</a:t>
            </a:r>
          </a:p>
          <a:p>
            <a:pPr algn="ctr">
              <a:lnSpc>
                <a:spcPct val="30000"/>
              </a:lnSpc>
              <a:spcBef>
                <a:spcPct val="50000"/>
              </a:spcBef>
              <a:buClrTx/>
            </a:pPr>
            <a:r>
              <a:rPr lang="en-US" altLang="es-AR" sz="2400" b="1" dirty="0" smtClean="0">
                <a:solidFill>
                  <a:srgbClr val="002060"/>
                </a:solidFill>
                <a:latin typeface="Bookman Old Style" pitchFamily="18" charset="0"/>
              </a:rPr>
              <a:t>2019</a:t>
            </a:r>
            <a:endParaRPr lang="en-US" altLang="es-AR" sz="2400" b="1" dirty="0">
              <a:solidFill>
                <a:srgbClr val="002060"/>
              </a:solidFill>
              <a:latin typeface="Bookman Old Style" pitchFamily="18" charset="0"/>
            </a:endParaRPr>
          </a:p>
          <a:p>
            <a:endParaRPr lang="es-AR" sz="2400" dirty="0">
              <a:solidFill>
                <a:srgbClr val="002060"/>
              </a:solidFill>
            </a:endParaRPr>
          </a:p>
        </p:txBody>
      </p:sp>
      <p:sp>
        <p:nvSpPr>
          <p:cNvPr id="4" name="3 Marcador de pie de página"/>
          <p:cNvSpPr>
            <a:spLocks noGrp="1"/>
          </p:cNvSpPr>
          <p:nvPr>
            <p:ph type="ftr" sz="quarter" idx="11"/>
          </p:nvPr>
        </p:nvSpPr>
        <p:spPr/>
        <p:txBody>
          <a:bodyPr/>
          <a:lstStyle/>
          <a:p>
            <a:r>
              <a:rPr lang="es-AR" dirty="0" smtClean="0"/>
              <a:t>IPOO 2 cuatrimestre 2019</a:t>
            </a:r>
            <a:endParaRPr lang="es-AR" dirty="0"/>
          </a:p>
        </p:txBody>
      </p:sp>
    </p:spTree>
    <p:extLst>
      <p:ext uri="{BB962C8B-B14F-4D97-AF65-F5344CB8AC3E}">
        <p14:creationId xmlns:p14="http://schemas.microsoft.com/office/powerpoint/2010/main" val="1248314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8" name="Text Box 4"/>
          <p:cNvSpPr txBox="1">
            <a:spLocks noChangeArrowheads="1"/>
          </p:cNvSpPr>
          <p:nvPr/>
        </p:nvSpPr>
        <p:spPr bwMode="auto">
          <a:xfrm>
            <a:off x="457200" y="1032767"/>
            <a:ext cx="7499176" cy="6247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ts val="600"/>
              </a:spcBef>
              <a:buFontTx/>
              <a:buNone/>
            </a:pPr>
            <a:r>
              <a:rPr lang="en-US" altLang="es-AR" sz="2800" b="1" dirty="0">
                <a:latin typeface="Courier New" pitchFamily="49" charset="0"/>
              </a:rPr>
              <a:t>class </a:t>
            </a:r>
            <a:r>
              <a:rPr lang="en-US" altLang="es-AR" sz="2800" b="1" dirty="0" err="1">
                <a:latin typeface="Courier New" pitchFamily="49" charset="0"/>
              </a:rPr>
              <a:t>externa</a:t>
            </a:r>
            <a:r>
              <a:rPr lang="en-US" altLang="es-AR" sz="2800" b="1" dirty="0">
                <a:latin typeface="Courier New" pitchFamily="49" charset="0"/>
              </a:rPr>
              <a:t> {</a:t>
            </a:r>
          </a:p>
          <a:p>
            <a:pPr algn="l" eaLnBrk="1" hangingPunct="1">
              <a:spcBef>
                <a:spcPts val="600"/>
              </a:spcBef>
              <a:buFontTx/>
              <a:buNone/>
            </a:pPr>
            <a:r>
              <a:rPr lang="en-US" altLang="es-AR" sz="2800" b="1" dirty="0">
                <a:solidFill>
                  <a:srgbClr val="FF0000"/>
                </a:solidFill>
                <a:latin typeface="Courier New" pitchFamily="49" charset="0"/>
              </a:rPr>
              <a:t>private </a:t>
            </a:r>
            <a:r>
              <a:rPr lang="en-US" altLang="es-AR" sz="2800" b="1" dirty="0" err="1">
                <a:solidFill>
                  <a:srgbClr val="FF0000"/>
                </a:solidFill>
                <a:latin typeface="Courier New" pitchFamily="49" charset="0"/>
              </a:rPr>
              <a:t>int</a:t>
            </a:r>
            <a:r>
              <a:rPr lang="en-US" altLang="es-AR" sz="2800" b="1" dirty="0">
                <a:solidFill>
                  <a:srgbClr val="FF0000"/>
                </a:solidFill>
                <a:latin typeface="Courier New" pitchFamily="49" charset="0"/>
              </a:rPr>
              <a:t> x = 1</a:t>
            </a:r>
            <a:r>
              <a:rPr lang="en-US" altLang="es-AR" sz="2800" b="1" dirty="0">
                <a:latin typeface="Courier New" pitchFamily="49" charset="0"/>
              </a:rPr>
              <a:t>;</a:t>
            </a:r>
          </a:p>
          <a:p>
            <a:pPr algn="l" eaLnBrk="1" hangingPunct="1">
              <a:spcBef>
                <a:spcPts val="600"/>
              </a:spcBef>
              <a:buFontTx/>
              <a:buNone/>
            </a:pPr>
            <a:r>
              <a:rPr lang="en-US" altLang="es-AR" sz="2800" b="1" dirty="0">
                <a:latin typeface="Courier New" pitchFamily="49" charset="0"/>
              </a:rPr>
              <a:t>public </a:t>
            </a:r>
            <a:r>
              <a:rPr lang="en-US" altLang="es-AR" sz="2800" b="1" dirty="0" err="1">
                <a:latin typeface="Courier New" pitchFamily="49" charset="0"/>
              </a:rPr>
              <a:t>int</a:t>
            </a:r>
            <a:r>
              <a:rPr lang="en-US" altLang="es-AR" sz="2800" b="1" dirty="0">
                <a:latin typeface="Courier New" pitchFamily="49" charset="0"/>
              </a:rPr>
              <a:t> p () {</a:t>
            </a:r>
          </a:p>
          <a:p>
            <a:pPr algn="l" eaLnBrk="1" hangingPunct="1">
              <a:spcBef>
                <a:spcPts val="600"/>
              </a:spcBef>
              <a:buFontTx/>
              <a:buNone/>
            </a:pPr>
            <a:r>
              <a:rPr lang="en-US" altLang="es-AR" sz="2800" b="1" dirty="0">
                <a:latin typeface="Courier New" pitchFamily="49" charset="0"/>
              </a:rPr>
              <a:t>  </a:t>
            </a:r>
            <a:r>
              <a:rPr lang="en-US" altLang="es-AR" sz="2800" b="1" dirty="0" err="1">
                <a:latin typeface="Courier New" pitchFamily="49" charset="0"/>
              </a:rPr>
              <a:t>interna</a:t>
            </a:r>
            <a:r>
              <a:rPr lang="en-US" altLang="es-AR" sz="2800" b="1" dirty="0">
                <a:latin typeface="Courier New" pitchFamily="49" charset="0"/>
              </a:rPr>
              <a:t> </a:t>
            </a:r>
            <a:r>
              <a:rPr lang="en-US" altLang="es-AR" sz="2800" b="1" dirty="0" err="1">
                <a:latin typeface="Courier New" pitchFamily="49" charset="0"/>
              </a:rPr>
              <a:t>i</a:t>
            </a:r>
            <a:r>
              <a:rPr lang="en-US" altLang="es-AR" sz="2800" b="1" dirty="0">
                <a:latin typeface="Courier New" pitchFamily="49" charset="0"/>
              </a:rPr>
              <a:t> = new </a:t>
            </a:r>
            <a:r>
              <a:rPr lang="en-US" altLang="es-AR" sz="2800" b="1" dirty="0" err="1">
                <a:latin typeface="Courier New" pitchFamily="49" charset="0"/>
              </a:rPr>
              <a:t>interna</a:t>
            </a:r>
            <a:r>
              <a:rPr lang="en-US" altLang="es-AR" sz="2800" b="1" dirty="0">
                <a:latin typeface="Courier New" pitchFamily="49" charset="0"/>
              </a:rPr>
              <a:t>();…</a:t>
            </a:r>
          </a:p>
          <a:p>
            <a:pPr algn="l" eaLnBrk="1" hangingPunct="1">
              <a:spcBef>
                <a:spcPts val="600"/>
              </a:spcBef>
              <a:buFontTx/>
              <a:buNone/>
            </a:pPr>
            <a:r>
              <a:rPr lang="en-US" altLang="es-AR" sz="2800" b="1" dirty="0" smtClean="0">
                <a:latin typeface="Courier New" pitchFamily="49" charset="0"/>
              </a:rPr>
              <a:t>}</a:t>
            </a:r>
          </a:p>
          <a:p>
            <a:pPr algn="l" eaLnBrk="1" hangingPunct="1">
              <a:spcBef>
                <a:spcPts val="600"/>
              </a:spcBef>
              <a:buFontTx/>
              <a:buNone/>
            </a:pPr>
            <a:r>
              <a:rPr lang="en-US" altLang="es-AR" sz="2800" b="1" dirty="0" smtClean="0">
                <a:latin typeface="Courier New" pitchFamily="49" charset="0"/>
              </a:rPr>
              <a:t> </a:t>
            </a:r>
            <a:r>
              <a:rPr lang="en-US" altLang="es-AR" sz="2800" b="1" dirty="0">
                <a:latin typeface="Courier New" pitchFamily="49" charset="0"/>
              </a:rPr>
              <a:t>class </a:t>
            </a:r>
            <a:r>
              <a:rPr lang="en-US" altLang="es-AR" sz="2800" b="1" dirty="0" err="1">
                <a:latin typeface="Courier New" pitchFamily="49" charset="0"/>
              </a:rPr>
              <a:t>interna</a:t>
            </a:r>
            <a:r>
              <a:rPr lang="en-US" altLang="es-AR" sz="2800" b="1" dirty="0">
                <a:latin typeface="Courier New" pitchFamily="49" charset="0"/>
              </a:rPr>
              <a:t> {</a:t>
            </a:r>
          </a:p>
          <a:p>
            <a:pPr algn="l" eaLnBrk="1" hangingPunct="1">
              <a:spcBef>
                <a:spcPts val="600"/>
              </a:spcBef>
              <a:buFontTx/>
              <a:buNone/>
            </a:pPr>
            <a:r>
              <a:rPr lang="en-US" altLang="es-AR" sz="2800" b="1" dirty="0">
                <a:latin typeface="Courier New" pitchFamily="49" charset="0"/>
              </a:rPr>
              <a:t>  public </a:t>
            </a:r>
            <a:r>
              <a:rPr lang="en-US" altLang="es-AR" sz="2800" b="1" dirty="0" err="1">
                <a:latin typeface="Courier New" pitchFamily="49" charset="0"/>
              </a:rPr>
              <a:t>int</a:t>
            </a:r>
            <a:r>
              <a:rPr lang="en-US" altLang="es-AR" sz="2800" b="1" dirty="0">
                <a:latin typeface="Courier New" pitchFamily="49" charset="0"/>
              </a:rPr>
              <a:t> q () {</a:t>
            </a:r>
          </a:p>
          <a:p>
            <a:pPr algn="l" eaLnBrk="1" hangingPunct="1">
              <a:spcBef>
                <a:spcPts val="600"/>
              </a:spcBef>
              <a:buFontTx/>
              <a:buNone/>
            </a:pPr>
            <a:r>
              <a:rPr lang="en-US" altLang="es-AR" sz="2800" b="1" dirty="0">
                <a:solidFill>
                  <a:srgbClr val="FF0000"/>
                </a:solidFill>
                <a:latin typeface="Courier New" pitchFamily="49" charset="0"/>
              </a:rPr>
              <a:t>     x++;</a:t>
            </a:r>
          </a:p>
          <a:p>
            <a:pPr algn="l" eaLnBrk="1" hangingPunct="1">
              <a:spcBef>
                <a:spcPts val="600"/>
              </a:spcBef>
              <a:buFontTx/>
              <a:buNone/>
            </a:pPr>
            <a:r>
              <a:rPr lang="en-US" altLang="es-AR" sz="2800" b="1" dirty="0">
                <a:latin typeface="Courier New" pitchFamily="49" charset="0"/>
              </a:rPr>
              <a:t>}</a:t>
            </a:r>
          </a:p>
          <a:p>
            <a:pPr algn="l" eaLnBrk="1" hangingPunct="1">
              <a:spcBef>
                <a:spcPts val="600"/>
              </a:spcBef>
              <a:buFontTx/>
              <a:buNone/>
            </a:pPr>
            <a:r>
              <a:rPr lang="en-US" altLang="es-AR" sz="2800" b="1" dirty="0">
                <a:latin typeface="Courier New" pitchFamily="49" charset="0"/>
              </a:rPr>
              <a:t>}</a:t>
            </a:r>
          </a:p>
          <a:p>
            <a:pPr algn="l" eaLnBrk="1" hangingPunct="1">
              <a:spcBef>
                <a:spcPts val="600"/>
              </a:spcBef>
              <a:buFontTx/>
              <a:buNone/>
            </a:pPr>
            <a:r>
              <a:rPr lang="en-US" altLang="es-AR" sz="2800" b="1" dirty="0">
                <a:latin typeface="Courier New" pitchFamily="49" charset="0"/>
              </a:rPr>
              <a:t>}</a:t>
            </a:r>
          </a:p>
          <a:p>
            <a:pPr algn="l" eaLnBrk="1" hangingPunct="1">
              <a:spcBef>
                <a:spcPct val="50000"/>
              </a:spcBef>
              <a:buFontTx/>
              <a:buNone/>
            </a:pPr>
            <a:endParaRPr lang="en-US" altLang="es-AR" sz="2800" dirty="0">
              <a:latin typeface="Courier New" pitchFamily="49" charset="0"/>
            </a:endParaRPr>
          </a:p>
        </p:txBody>
      </p:sp>
      <p:sp>
        <p:nvSpPr>
          <p:cNvPr id="5" name="Rectangle 2"/>
          <p:cNvSpPr>
            <a:spLocks noChangeArrowheads="1"/>
          </p:cNvSpPr>
          <p:nvPr/>
        </p:nvSpPr>
        <p:spPr bwMode="auto">
          <a:xfrm>
            <a:off x="457200" y="260648"/>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ES" altLang="es-AR" sz="3200" b="1" dirty="0" smtClean="0">
                <a:solidFill>
                  <a:schemeClr val="tx2"/>
                </a:solidFill>
              </a:rPr>
              <a:t>Clases Embebidas</a:t>
            </a:r>
            <a:endParaRPr lang="en-US" altLang="es-AR" sz="3200" b="1" dirty="0">
              <a:solidFill>
                <a:schemeClr val="tx2"/>
              </a:solidFill>
            </a:endParaRPr>
          </a:p>
        </p:txBody>
      </p:sp>
    </p:spTree>
    <p:extLst>
      <p:ext uri="{BB962C8B-B14F-4D97-AF65-F5344CB8AC3E}">
        <p14:creationId xmlns:p14="http://schemas.microsoft.com/office/powerpoint/2010/main" val="11984125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0708"/>
                                        </p:tgtEl>
                                        <p:attrNameLst>
                                          <p:attrName>style.visibility</p:attrName>
                                        </p:attrNameLst>
                                      </p:cBhvr>
                                      <p:to>
                                        <p:strVal val="visible"/>
                                      </p:to>
                                    </p:set>
                                    <p:animEffect transition="in" filter="box(in)">
                                      <p:cBhvr>
                                        <p:cTn id="7" dur="500"/>
                                        <p:tgtEl>
                                          <p:spTgt spid="2007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8"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8" name="Text Box 4"/>
          <p:cNvSpPr txBox="1">
            <a:spLocks noChangeArrowheads="1"/>
          </p:cNvSpPr>
          <p:nvPr/>
        </p:nvSpPr>
        <p:spPr bwMode="auto">
          <a:xfrm>
            <a:off x="481769" y="1700808"/>
            <a:ext cx="7474607" cy="338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30000"/>
              </a:spcBef>
              <a:buFontTx/>
              <a:buNone/>
            </a:pPr>
            <a:r>
              <a:rPr lang="en-US" altLang="es-AR" sz="2800" b="1" dirty="0">
                <a:latin typeface="Courier New" pitchFamily="49" charset="0"/>
              </a:rPr>
              <a:t>class </a:t>
            </a:r>
            <a:r>
              <a:rPr lang="en-US" altLang="es-AR" sz="2800" b="1" dirty="0" err="1">
                <a:latin typeface="Courier New" pitchFamily="49" charset="0"/>
              </a:rPr>
              <a:t>prueba</a:t>
            </a:r>
            <a:r>
              <a:rPr lang="en-US" altLang="es-AR" sz="2800" b="1" dirty="0">
                <a:latin typeface="Courier New" pitchFamily="49" charset="0"/>
              </a:rPr>
              <a:t> {</a:t>
            </a:r>
          </a:p>
          <a:p>
            <a:pPr algn="l" eaLnBrk="1" hangingPunct="1">
              <a:spcBef>
                <a:spcPct val="30000"/>
              </a:spcBef>
              <a:buFontTx/>
              <a:buNone/>
            </a:pPr>
            <a:r>
              <a:rPr lang="en-US" altLang="es-AR" sz="2800" b="1" dirty="0">
                <a:latin typeface="Courier New" pitchFamily="49" charset="0"/>
              </a:rPr>
              <a:t> </a:t>
            </a:r>
            <a:r>
              <a:rPr lang="en-US" altLang="es-AR" sz="2800" b="1" dirty="0" err="1">
                <a:latin typeface="Courier New" pitchFamily="49" charset="0"/>
              </a:rPr>
              <a:t>externa</a:t>
            </a:r>
            <a:r>
              <a:rPr lang="en-US" altLang="es-AR" sz="2800" b="1" dirty="0">
                <a:latin typeface="Courier New" pitchFamily="49" charset="0"/>
              </a:rPr>
              <a:t> e = new </a:t>
            </a:r>
            <a:r>
              <a:rPr lang="en-US" altLang="es-AR" sz="2800" b="1" dirty="0" err="1">
                <a:latin typeface="Courier New" pitchFamily="49" charset="0"/>
              </a:rPr>
              <a:t>externa</a:t>
            </a:r>
            <a:r>
              <a:rPr lang="en-US" altLang="es-AR" sz="2800" b="1" dirty="0">
                <a:latin typeface="Courier New" pitchFamily="49" charset="0"/>
              </a:rPr>
              <a:t>();</a:t>
            </a:r>
          </a:p>
          <a:p>
            <a:pPr algn="l" eaLnBrk="1" hangingPunct="1">
              <a:spcBef>
                <a:spcPct val="30000"/>
              </a:spcBef>
              <a:buFontTx/>
              <a:buNone/>
            </a:pPr>
            <a:r>
              <a:rPr lang="en-US" altLang="es-AR" sz="2800" b="1" dirty="0">
                <a:latin typeface="Courier New" pitchFamily="49" charset="0"/>
              </a:rPr>
              <a:t> </a:t>
            </a:r>
            <a:r>
              <a:rPr lang="en-US" altLang="es-AR" sz="2800" b="1" dirty="0" err="1">
                <a:latin typeface="Courier New" pitchFamily="49" charset="0"/>
              </a:rPr>
              <a:t>e.p</a:t>
            </a:r>
            <a:r>
              <a:rPr lang="en-US" altLang="es-AR" sz="2800" b="1" dirty="0">
                <a:latin typeface="Courier New" pitchFamily="49" charset="0"/>
              </a:rPr>
              <a:t>();</a:t>
            </a:r>
          </a:p>
          <a:p>
            <a:pPr algn="l" eaLnBrk="1" hangingPunct="1">
              <a:spcBef>
                <a:spcPct val="30000"/>
              </a:spcBef>
              <a:buFontTx/>
              <a:buNone/>
            </a:pPr>
            <a:r>
              <a:rPr lang="en-US" altLang="es-AR" sz="2800" b="1" dirty="0">
                <a:latin typeface="Courier New" pitchFamily="49" charset="0"/>
              </a:rPr>
              <a:t> </a:t>
            </a:r>
            <a:r>
              <a:rPr lang="en-US" altLang="es-AR" sz="2800" b="1" dirty="0" err="1">
                <a:latin typeface="Courier New" pitchFamily="49" charset="0"/>
              </a:rPr>
              <a:t>externa.interna</a:t>
            </a:r>
            <a:r>
              <a:rPr lang="en-US" altLang="es-AR" sz="2800" b="1" dirty="0">
                <a:latin typeface="Courier New" pitchFamily="49" charset="0"/>
              </a:rPr>
              <a:t> </a:t>
            </a:r>
            <a:r>
              <a:rPr lang="en-US" altLang="es-AR" sz="2800" b="1" dirty="0" err="1">
                <a:latin typeface="Courier New" pitchFamily="49" charset="0"/>
              </a:rPr>
              <a:t>i</a:t>
            </a:r>
            <a:r>
              <a:rPr lang="en-US" altLang="es-AR" sz="2800" b="1" dirty="0">
                <a:latin typeface="Courier New" pitchFamily="49" charset="0"/>
              </a:rPr>
              <a:t>;</a:t>
            </a:r>
          </a:p>
          <a:p>
            <a:pPr algn="l" eaLnBrk="1" hangingPunct="1">
              <a:spcBef>
                <a:spcPct val="30000"/>
              </a:spcBef>
              <a:buFontTx/>
              <a:buNone/>
            </a:pPr>
            <a:r>
              <a:rPr lang="en-US" altLang="es-AR" sz="2800" b="1" dirty="0">
                <a:latin typeface="Courier New" pitchFamily="49" charset="0"/>
              </a:rPr>
              <a:t>}</a:t>
            </a:r>
          </a:p>
          <a:p>
            <a:pPr algn="l" eaLnBrk="1" hangingPunct="1">
              <a:spcBef>
                <a:spcPct val="50000"/>
              </a:spcBef>
              <a:buFontTx/>
              <a:buNone/>
            </a:pPr>
            <a:endParaRPr lang="en-US" altLang="es-AR" sz="2800" dirty="0">
              <a:latin typeface="Courier New" pitchFamily="49" charset="0"/>
            </a:endParaRPr>
          </a:p>
        </p:txBody>
      </p:sp>
      <p:sp>
        <p:nvSpPr>
          <p:cNvPr id="5" name="Rectangle 2"/>
          <p:cNvSpPr>
            <a:spLocks noChangeArrowheads="1"/>
          </p:cNvSpPr>
          <p:nvPr/>
        </p:nvSpPr>
        <p:spPr bwMode="auto">
          <a:xfrm>
            <a:off x="457200" y="260648"/>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ES" altLang="es-AR" sz="3200" b="1" dirty="0" smtClean="0">
                <a:solidFill>
                  <a:schemeClr val="tx2"/>
                </a:solidFill>
              </a:rPr>
              <a:t>Clases Embebidas</a:t>
            </a:r>
            <a:endParaRPr lang="en-US" altLang="es-AR" sz="3200" b="1" dirty="0">
              <a:solidFill>
                <a:schemeClr val="tx2"/>
              </a:solidFill>
            </a:endParaRPr>
          </a:p>
        </p:txBody>
      </p:sp>
    </p:spTree>
    <p:extLst>
      <p:ext uri="{BB962C8B-B14F-4D97-AF65-F5344CB8AC3E}">
        <p14:creationId xmlns:p14="http://schemas.microsoft.com/office/powerpoint/2010/main" val="11737374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0708"/>
                                        </p:tgtEl>
                                        <p:attrNameLst>
                                          <p:attrName>style.visibility</p:attrName>
                                        </p:attrNameLst>
                                      </p:cBhvr>
                                      <p:to>
                                        <p:strVal val="visible"/>
                                      </p:to>
                                    </p:set>
                                    <p:animEffect transition="in" filter="box(in)">
                                      <p:cBhvr>
                                        <p:cTn id="7" dur="500"/>
                                        <p:tgtEl>
                                          <p:spTgt spid="2007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8"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Text Box 3"/>
          <p:cNvSpPr txBox="1">
            <a:spLocks noChangeArrowheads="1"/>
          </p:cNvSpPr>
          <p:nvPr/>
        </p:nvSpPr>
        <p:spPr bwMode="auto">
          <a:xfrm>
            <a:off x="411163" y="1055316"/>
            <a:ext cx="7761237" cy="586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50000"/>
              </a:spcBef>
              <a:buFontTx/>
              <a:buNone/>
            </a:pPr>
            <a:r>
              <a:rPr lang="en-US" altLang="es-AR" sz="2800" dirty="0">
                <a:latin typeface="+mn-lt"/>
              </a:rPr>
              <a:t>Las </a:t>
            </a:r>
            <a:r>
              <a:rPr lang="en-US" altLang="es-AR" sz="2800" dirty="0" err="1">
                <a:latin typeface="+mn-lt"/>
              </a:rPr>
              <a:t>instancias</a:t>
            </a:r>
            <a:r>
              <a:rPr lang="en-US" altLang="es-AR" sz="2800" dirty="0">
                <a:latin typeface="+mn-lt"/>
              </a:rPr>
              <a:t> de la </a:t>
            </a:r>
            <a:r>
              <a:rPr lang="en-US" altLang="es-AR" sz="2800" dirty="0" err="1">
                <a:latin typeface="+mn-lt"/>
              </a:rPr>
              <a:t>clase</a:t>
            </a:r>
            <a:r>
              <a:rPr lang="en-US" altLang="es-AR" sz="2800" dirty="0">
                <a:latin typeface="+mn-lt"/>
              </a:rPr>
              <a:t> </a:t>
            </a:r>
            <a:r>
              <a:rPr lang="en-US" altLang="es-AR" sz="2800" dirty="0" err="1">
                <a:latin typeface="+mn-lt"/>
              </a:rPr>
              <a:t>externa</a:t>
            </a:r>
            <a:r>
              <a:rPr lang="en-US" altLang="es-AR" sz="2800" dirty="0">
                <a:latin typeface="+mn-lt"/>
              </a:rPr>
              <a:t> se </a:t>
            </a:r>
            <a:r>
              <a:rPr lang="en-US" altLang="es-AR" sz="2800" dirty="0" err="1">
                <a:latin typeface="+mn-lt"/>
              </a:rPr>
              <a:t>crean</a:t>
            </a:r>
            <a:r>
              <a:rPr lang="en-US" altLang="es-AR" sz="2800" dirty="0">
                <a:latin typeface="+mn-lt"/>
              </a:rPr>
              <a:t> </a:t>
            </a:r>
            <a:r>
              <a:rPr lang="en-US" altLang="es-AR" sz="2800" dirty="0" err="1">
                <a:latin typeface="+mn-lt"/>
              </a:rPr>
              <a:t>como</a:t>
            </a:r>
            <a:r>
              <a:rPr lang="en-US" altLang="es-AR" sz="2800" dirty="0">
                <a:latin typeface="+mn-lt"/>
              </a:rPr>
              <a:t> </a:t>
            </a:r>
            <a:r>
              <a:rPr lang="en-US" altLang="es-AR" sz="2800" dirty="0" err="1">
                <a:latin typeface="+mn-lt"/>
              </a:rPr>
              <a:t>siempre</a:t>
            </a:r>
            <a:r>
              <a:rPr lang="en-US" altLang="es-AR" sz="2800" dirty="0">
                <a:latin typeface="+mn-lt"/>
              </a:rPr>
              <a:t>.</a:t>
            </a:r>
          </a:p>
          <a:p>
            <a:pPr algn="l" eaLnBrk="1" hangingPunct="1">
              <a:spcBef>
                <a:spcPct val="50000"/>
              </a:spcBef>
              <a:buFontTx/>
              <a:buNone/>
            </a:pPr>
            <a:r>
              <a:rPr lang="en-US" altLang="es-AR" sz="2800" dirty="0">
                <a:latin typeface="+mn-lt"/>
              </a:rPr>
              <a:t>Los </a:t>
            </a:r>
            <a:r>
              <a:rPr lang="en-US" altLang="es-AR" sz="2800" dirty="0" err="1">
                <a:latin typeface="+mn-lt"/>
              </a:rPr>
              <a:t>métodos</a:t>
            </a:r>
            <a:r>
              <a:rPr lang="en-US" altLang="es-AR" sz="2800" dirty="0">
                <a:latin typeface="+mn-lt"/>
              </a:rPr>
              <a:t> de la </a:t>
            </a:r>
            <a:r>
              <a:rPr lang="en-US" altLang="es-AR" sz="2800" dirty="0" err="1">
                <a:latin typeface="+mn-lt"/>
              </a:rPr>
              <a:t>clase</a:t>
            </a:r>
            <a:r>
              <a:rPr lang="en-US" altLang="es-AR" sz="2800" dirty="0">
                <a:latin typeface="+mn-lt"/>
              </a:rPr>
              <a:t> </a:t>
            </a:r>
            <a:r>
              <a:rPr lang="en-US" altLang="es-AR" sz="2800" dirty="0" err="1">
                <a:latin typeface="+mn-lt"/>
              </a:rPr>
              <a:t>externa</a:t>
            </a:r>
            <a:r>
              <a:rPr lang="en-US" altLang="es-AR" sz="2800" dirty="0">
                <a:latin typeface="+mn-lt"/>
              </a:rPr>
              <a:t> </a:t>
            </a:r>
            <a:r>
              <a:rPr lang="en-US" altLang="es-AR" sz="2800" dirty="0" err="1">
                <a:latin typeface="+mn-lt"/>
              </a:rPr>
              <a:t>pueden</a:t>
            </a:r>
            <a:r>
              <a:rPr lang="en-US" altLang="es-AR" sz="2800" dirty="0">
                <a:latin typeface="+mn-lt"/>
              </a:rPr>
              <a:t> </a:t>
            </a:r>
            <a:r>
              <a:rPr lang="en-US" altLang="es-AR" sz="2800" dirty="0" err="1">
                <a:latin typeface="+mn-lt"/>
              </a:rPr>
              <a:t>crear</a:t>
            </a:r>
            <a:r>
              <a:rPr lang="en-US" altLang="es-AR" sz="2800" dirty="0">
                <a:latin typeface="+mn-lt"/>
              </a:rPr>
              <a:t> </a:t>
            </a:r>
            <a:r>
              <a:rPr lang="en-US" altLang="es-AR" sz="2800" dirty="0" err="1">
                <a:latin typeface="+mn-lt"/>
              </a:rPr>
              <a:t>instancias</a:t>
            </a:r>
            <a:r>
              <a:rPr lang="en-US" altLang="es-AR" sz="2800" dirty="0">
                <a:latin typeface="+mn-lt"/>
              </a:rPr>
              <a:t> de la </a:t>
            </a:r>
            <a:r>
              <a:rPr lang="en-US" altLang="es-AR" sz="2800" dirty="0" err="1">
                <a:latin typeface="+mn-lt"/>
              </a:rPr>
              <a:t>clase</a:t>
            </a:r>
            <a:r>
              <a:rPr lang="en-US" altLang="es-AR" sz="2800" dirty="0">
                <a:latin typeface="+mn-lt"/>
              </a:rPr>
              <a:t> </a:t>
            </a:r>
            <a:r>
              <a:rPr lang="en-US" altLang="es-AR" sz="2800" dirty="0" err="1">
                <a:latin typeface="+mn-lt"/>
              </a:rPr>
              <a:t>interna</a:t>
            </a:r>
            <a:r>
              <a:rPr lang="en-US" altLang="es-AR" sz="2800" dirty="0">
                <a:latin typeface="+mn-lt"/>
              </a:rPr>
              <a:t>. </a:t>
            </a:r>
          </a:p>
          <a:p>
            <a:pPr algn="l" eaLnBrk="1" hangingPunct="1">
              <a:spcBef>
                <a:spcPct val="50000"/>
              </a:spcBef>
              <a:buFontTx/>
              <a:buNone/>
            </a:pPr>
            <a:r>
              <a:rPr lang="en-US" altLang="es-AR" sz="2800" dirty="0">
                <a:latin typeface="+mn-lt"/>
              </a:rPr>
              <a:t>Un </a:t>
            </a:r>
            <a:r>
              <a:rPr lang="en-US" altLang="es-AR" sz="2800" dirty="0" err="1">
                <a:latin typeface="+mn-lt"/>
              </a:rPr>
              <a:t>objeto</a:t>
            </a:r>
            <a:r>
              <a:rPr lang="en-US" altLang="es-AR" sz="2800" dirty="0">
                <a:latin typeface="+mn-lt"/>
              </a:rPr>
              <a:t> de la </a:t>
            </a:r>
            <a:r>
              <a:rPr lang="en-US" altLang="es-AR" sz="2800" dirty="0" err="1">
                <a:latin typeface="+mn-lt"/>
              </a:rPr>
              <a:t>clase</a:t>
            </a:r>
            <a:r>
              <a:rPr lang="en-US" altLang="es-AR" sz="2800" dirty="0">
                <a:latin typeface="+mn-lt"/>
              </a:rPr>
              <a:t> </a:t>
            </a:r>
            <a:r>
              <a:rPr lang="en-US" altLang="es-AR" sz="2800" dirty="0" err="1">
                <a:latin typeface="+mn-lt"/>
              </a:rPr>
              <a:t>interna</a:t>
            </a:r>
            <a:r>
              <a:rPr lang="en-US" altLang="es-AR" sz="2800" dirty="0">
                <a:latin typeface="+mn-lt"/>
              </a:rPr>
              <a:t> </a:t>
            </a:r>
            <a:r>
              <a:rPr lang="en-US" altLang="es-AR" sz="2800" dirty="0" err="1">
                <a:latin typeface="+mn-lt"/>
              </a:rPr>
              <a:t>estará</a:t>
            </a:r>
            <a:r>
              <a:rPr lang="en-US" altLang="es-AR" sz="2800" dirty="0">
                <a:latin typeface="+mn-lt"/>
              </a:rPr>
              <a:t> </a:t>
            </a:r>
            <a:r>
              <a:rPr lang="en-US" altLang="es-AR" sz="2800" dirty="0" err="1">
                <a:latin typeface="+mn-lt"/>
              </a:rPr>
              <a:t>siempre</a:t>
            </a:r>
            <a:r>
              <a:rPr lang="en-US" altLang="es-AR" sz="2800" dirty="0">
                <a:latin typeface="+mn-lt"/>
              </a:rPr>
              <a:t> </a:t>
            </a:r>
            <a:r>
              <a:rPr lang="en-US" altLang="es-AR" sz="2800" dirty="0" err="1">
                <a:latin typeface="+mn-lt"/>
              </a:rPr>
              <a:t>asociado</a:t>
            </a:r>
            <a:r>
              <a:rPr lang="en-US" altLang="es-AR" sz="2800" dirty="0">
                <a:latin typeface="+mn-lt"/>
              </a:rPr>
              <a:t> a </a:t>
            </a:r>
            <a:r>
              <a:rPr lang="en-US" altLang="es-AR" sz="2800" dirty="0" err="1">
                <a:latin typeface="+mn-lt"/>
              </a:rPr>
              <a:t>una</a:t>
            </a:r>
            <a:r>
              <a:rPr lang="en-US" altLang="es-AR" sz="2800" dirty="0">
                <a:latin typeface="+mn-lt"/>
              </a:rPr>
              <a:t> </a:t>
            </a:r>
            <a:r>
              <a:rPr lang="en-US" altLang="es-AR" sz="2800" dirty="0" err="1">
                <a:latin typeface="+mn-lt"/>
              </a:rPr>
              <a:t>instancia</a:t>
            </a:r>
            <a:r>
              <a:rPr lang="en-US" altLang="es-AR" sz="2800" dirty="0">
                <a:latin typeface="+mn-lt"/>
              </a:rPr>
              <a:t> de la </a:t>
            </a:r>
            <a:r>
              <a:rPr lang="en-US" altLang="es-AR" sz="2800" dirty="0" err="1">
                <a:latin typeface="+mn-lt"/>
              </a:rPr>
              <a:t>clase</a:t>
            </a:r>
            <a:r>
              <a:rPr lang="en-US" altLang="es-AR" sz="2800" dirty="0">
                <a:latin typeface="+mn-lt"/>
              </a:rPr>
              <a:t> </a:t>
            </a:r>
            <a:r>
              <a:rPr lang="en-US" altLang="es-AR" sz="2800" dirty="0" err="1">
                <a:latin typeface="+mn-lt"/>
              </a:rPr>
              <a:t>externa</a:t>
            </a:r>
            <a:r>
              <a:rPr lang="en-US" altLang="es-AR" sz="2800" dirty="0">
                <a:latin typeface="+mn-lt"/>
              </a:rPr>
              <a:t>.</a:t>
            </a:r>
          </a:p>
          <a:p>
            <a:pPr algn="l" eaLnBrk="1" hangingPunct="1">
              <a:spcBef>
                <a:spcPct val="50000"/>
              </a:spcBef>
              <a:buFontTx/>
              <a:buNone/>
            </a:pPr>
            <a:r>
              <a:rPr lang="en-US" altLang="es-AR" sz="2800" dirty="0" err="1">
                <a:latin typeface="+mn-lt"/>
              </a:rPr>
              <a:t>Nuevamente</a:t>
            </a:r>
            <a:r>
              <a:rPr lang="en-US" altLang="es-AR" sz="2800" dirty="0">
                <a:latin typeface="+mn-lt"/>
              </a:rPr>
              <a:t> el </a:t>
            </a:r>
            <a:r>
              <a:rPr lang="en-US" altLang="es-AR" sz="2800" dirty="0" err="1">
                <a:latin typeface="+mn-lt"/>
              </a:rPr>
              <a:t>concepto</a:t>
            </a:r>
            <a:r>
              <a:rPr lang="en-US" altLang="es-AR" sz="2800" dirty="0">
                <a:latin typeface="+mn-lt"/>
              </a:rPr>
              <a:t> de </a:t>
            </a:r>
            <a:r>
              <a:rPr lang="en-US" altLang="es-AR" sz="2800" dirty="0" err="1">
                <a:latin typeface="+mn-lt"/>
              </a:rPr>
              <a:t>clase</a:t>
            </a:r>
            <a:r>
              <a:rPr lang="en-US" altLang="es-AR" sz="2800" dirty="0">
                <a:latin typeface="+mn-lt"/>
              </a:rPr>
              <a:t> </a:t>
            </a:r>
            <a:r>
              <a:rPr lang="en-US" altLang="es-AR" sz="2800" dirty="0" err="1">
                <a:latin typeface="+mn-lt"/>
              </a:rPr>
              <a:t>embebida</a:t>
            </a:r>
            <a:r>
              <a:rPr lang="en-US" altLang="es-AR" sz="2800" dirty="0">
                <a:latin typeface="+mn-lt"/>
              </a:rPr>
              <a:t> </a:t>
            </a:r>
            <a:r>
              <a:rPr lang="en-US" altLang="es-AR" sz="2800" dirty="0" err="1">
                <a:latin typeface="+mn-lt"/>
              </a:rPr>
              <a:t>va</a:t>
            </a:r>
            <a:r>
              <a:rPr lang="en-US" altLang="es-AR" sz="2800" dirty="0">
                <a:latin typeface="+mn-lt"/>
              </a:rPr>
              <a:t> a </a:t>
            </a:r>
            <a:r>
              <a:rPr lang="en-US" altLang="es-AR" sz="2800" dirty="0" err="1">
                <a:latin typeface="+mn-lt"/>
              </a:rPr>
              <a:t>ser</a:t>
            </a:r>
            <a:r>
              <a:rPr lang="en-US" altLang="es-AR" sz="2800" dirty="0">
                <a:latin typeface="+mn-lt"/>
              </a:rPr>
              <a:t> </a:t>
            </a:r>
            <a:r>
              <a:rPr lang="en-US" altLang="es-AR" sz="2800" dirty="0" err="1">
                <a:latin typeface="+mn-lt"/>
              </a:rPr>
              <a:t>aplicado</a:t>
            </a:r>
            <a:r>
              <a:rPr lang="en-US" altLang="es-AR" sz="2800" dirty="0">
                <a:latin typeface="+mn-lt"/>
              </a:rPr>
              <a:t> </a:t>
            </a:r>
            <a:r>
              <a:rPr lang="en-US" altLang="es-AR" sz="2800" dirty="0" err="1">
                <a:latin typeface="+mn-lt"/>
              </a:rPr>
              <a:t>en</a:t>
            </a:r>
            <a:r>
              <a:rPr lang="en-US" altLang="es-AR" sz="2800" dirty="0">
                <a:latin typeface="+mn-lt"/>
              </a:rPr>
              <a:t> las </a:t>
            </a:r>
            <a:r>
              <a:rPr lang="en-US" altLang="es-AR" sz="2800" dirty="0" err="1">
                <a:latin typeface="+mn-lt"/>
              </a:rPr>
              <a:t>próximas</a:t>
            </a:r>
            <a:r>
              <a:rPr lang="en-US" altLang="es-AR" sz="2800" dirty="0">
                <a:latin typeface="+mn-lt"/>
              </a:rPr>
              <a:t> </a:t>
            </a:r>
            <a:r>
              <a:rPr lang="en-US" altLang="es-AR" sz="2800" dirty="0" err="1">
                <a:latin typeface="+mn-lt"/>
              </a:rPr>
              <a:t>clases</a:t>
            </a:r>
            <a:r>
              <a:rPr lang="en-US" altLang="es-AR" sz="2800" dirty="0">
                <a:latin typeface="+mn-lt"/>
              </a:rPr>
              <a:t> </a:t>
            </a:r>
            <a:r>
              <a:rPr lang="en-US" altLang="es-AR" sz="2800" dirty="0" err="1">
                <a:latin typeface="+mn-lt"/>
              </a:rPr>
              <a:t>cuando</a:t>
            </a:r>
            <a:r>
              <a:rPr lang="en-US" altLang="es-AR" sz="2800" dirty="0">
                <a:latin typeface="+mn-lt"/>
              </a:rPr>
              <a:t> </a:t>
            </a:r>
            <a:r>
              <a:rPr lang="en-US" altLang="es-AR" sz="2800" dirty="0" err="1">
                <a:latin typeface="+mn-lt"/>
              </a:rPr>
              <a:t>desarrollen</a:t>
            </a:r>
            <a:r>
              <a:rPr lang="en-US" altLang="es-AR" sz="2800" dirty="0">
                <a:latin typeface="+mn-lt"/>
              </a:rPr>
              <a:t> interfaces </a:t>
            </a:r>
            <a:r>
              <a:rPr lang="en-US" altLang="es-AR" sz="2800" dirty="0" err="1">
                <a:latin typeface="+mn-lt"/>
              </a:rPr>
              <a:t>gráficas</a:t>
            </a:r>
            <a:r>
              <a:rPr lang="en-US" altLang="es-AR" sz="2800" dirty="0">
                <a:latin typeface="+mn-lt"/>
              </a:rPr>
              <a:t> simples. </a:t>
            </a:r>
          </a:p>
          <a:p>
            <a:pPr algn="l" eaLnBrk="1" hangingPunct="1">
              <a:spcBef>
                <a:spcPct val="50000"/>
              </a:spcBef>
              <a:buFontTx/>
              <a:buNone/>
            </a:pPr>
            <a:r>
              <a:rPr lang="en-US" altLang="es-AR" sz="2800" dirty="0">
                <a:latin typeface="+mn-lt"/>
              </a:rPr>
              <a:t> </a:t>
            </a:r>
          </a:p>
          <a:p>
            <a:pPr algn="l" eaLnBrk="1" hangingPunct="1">
              <a:spcBef>
                <a:spcPct val="50000"/>
              </a:spcBef>
              <a:buFontTx/>
              <a:buNone/>
            </a:pPr>
            <a:endParaRPr lang="en-US" altLang="es-AR" sz="2800" dirty="0">
              <a:latin typeface="+mn-lt"/>
            </a:endParaRPr>
          </a:p>
        </p:txBody>
      </p:sp>
      <p:sp>
        <p:nvSpPr>
          <p:cNvPr id="11" name="Footer Placeholder 3"/>
          <p:cNvSpPr txBox="1">
            <a:spLocks noGrp="1"/>
          </p:cNvSpPr>
          <p:nvPr/>
        </p:nvSpPr>
        <p:spPr bwMode="auto">
          <a:xfrm>
            <a:off x="3124200" y="6534150"/>
            <a:ext cx="5768975" cy="323850"/>
          </a:xfrm>
          <a:prstGeom prst="rect">
            <a:avLst/>
          </a:prstGeom>
          <a:noFill/>
          <a:ln>
            <a:miter lim="800000"/>
            <a:headEnd/>
            <a:tailEnd/>
          </a:ln>
        </p:spPr>
        <p:txBody>
          <a:bodyPr/>
          <a:lstStyle/>
          <a:p>
            <a:pPr algn="r">
              <a:spcBef>
                <a:spcPct val="50000"/>
              </a:spcBef>
              <a:defRPr/>
            </a:pPr>
            <a:r>
              <a:rPr lang="en-US" sz="1300" dirty="0" err="1">
                <a:latin typeface="+mn-lt"/>
              </a:rPr>
              <a:t>Introducción</a:t>
            </a:r>
            <a:r>
              <a:rPr lang="en-US" sz="1300" dirty="0">
                <a:latin typeface="+mn-lt"/>
              </a:rPr>
              <a:t> a la </a:t>
            </a:r>
            <a:r>
              <a:rPr lang="en-US" sz="1300" dirty="0" err="1">
                <a:latin typeface="+mn-lt"/>
              </a:rPr>
              <a:t>Programación</a:t>
            </a:r>
            <a:r>
              <a:rPr lang="en-US" sz="1300" dirty="0">
                <a:latin typeface="+mn-lt"/>
              </a:rPr>
              <a:t> </a:t>
            </a:r>
            <a:r>
              <a:rPr lang="en-US" sz="1300" dirty="0" err="1">
                <a:latin typeface="+mn-lt"/>
              </a:rPr>
              <a:t>Orientada</a:t>
            </a:r>
            <a:r>
              <a:rPr lang="en-US" sz="1300" dirty="0">
                <a:latin typeface="+mn-lt"/>
              </a:rPr>
              <a:t> a </a:t>
            </a:r>
            <a:r>
              <a:rPr lang="en-US" sz="1300" dirty="0" err="1">
                <a:latin typeface="+mn-lt"/>
              </a:rPr>
              <a:t>Objetos</a:t>
            </a:r>
            <a:endParaRPr lang="es-ES" sz="1300" dirty="0">
              <a:latin typeface="+mn-lt"/>
            </a:endParaRPr>
          </a:p>
        </p:txBody>
      </p:sp>
      <p:sp>
        <p:nvSpPr>
          <p:cNvPr id="5" name="Rectangle 2"/>
          <p:cNvSpPr>
            <a:spLocks noChangeArrowheads="1"/>
          </p:cNvSpPr>
          <p:nvPr/>
        </p:nvSpPr>
        <p:spPr bwMode="auto">
          <a:xfrm>
            <a:off x="457200" y="260648"/>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ES" altLang="es-AR" sz="3200" b="1" dirty="0" smtClean="0">
                <a:solidFill>
                  <a:schemeClr val="tx2"/>
                </a:solidFill>
              </a:rPr>
              <a:t>Clases Embebidas</a:t>
            </a:r>
            <a:endParaRPr lang="en-US" altLang="es-AR" sz="3200" b="1" dirty="0">
              <a:solidFill>
                <a:schemeClr val="tx2"/>
              </a:solidFill>
            </a:endParaRPr>
          </a:p>
        </p:txBody>
      </p:sp>
    </p:spTree>
    <p:extLst>
      <p:ext uri="{BB962C8B-B14F-4D97-AF65-F5344CB8AC3E}">
        <p14:creationId xmlns:p14="http://schemas.microsoft.com/office/powerpoint/2010/main" val="18782905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sz="3600" b="1" dirty="0" smtClean="0"/>
              <a:t>Clases abstractas</a:t>
            </a:r>
            <a:endParaRPr lang="es-AR" sz="3600" b="1" dirty="0"/>
          </a:p>
        </p:txBody>
      </p:sp>
      <p:sp>
        <p:nvSpPr>
          <p:cNvPr id="3" name="2 Marcador de contenido"/>
          <p:cNvSpPr>
            <a:spLocks noGrp="1"/>
          </p:cNvSpPr>
          <p:nvPr>
            <p:ph idx="1"/>
          </p:nvPr>
        </p:nvSpPr>
        <p:spPr/>
        <p:txBody>
          <a:bodyPr>
            <a:normAutofit/>
          </a:bodyPr>
          <a:lstStyle/>
          <a:p>
            <a:pPr marL="0" indent="7938">
              <a:spcBef>
                <a:spcPct val="50000"/>
              </a:spcBef>
              <a:buNone/>
            </a:pPr>
            <a:r>
              <a:rPr lang="en-US" altLang="es-AR" sz="2800" dirty="0" err="1"/>
              <a:t>En</a:t>
            </a:r>
            <a:r>
              <a:rPr lang="en-US" altLang="es-AR" sz="2800" dirty="0"/>
              <a:t> el </a:t>
            </a:r>
            <a:r>
              <a:rPr lang="en-US" altLang="es-AR" sz="2800" dirty="0" err="1"/>
              <a:t>diseño</a:t>
            </a:r>
            <a:r>
              <a:rPr lang="en-US" altLang="es-AR" sz="2800" dirty="0"/>
              <a:t> de </a:t>
            </a:r>
            <a:r>
              <a:rPr lang="en-US" altLang="es-AR" sz="2800" dirty="0" err="1"/>
              <a:t>una</a:t>
            </a:r>
            <a:r>
              <a:rPr lang="en-US" altLang="es-AR" sz="2800" dirty="0"/>
              <a:t> </a:t>
            </a:r>
            <a:r>
              <a:rPr lang="en-US" altLang="es-AR" sz="2800" dirty="0" err="1"/>
              <a:t>aplicación</a:t>
            </a:r>
            <a:r>
              <a:rPr lang="en-US" altLang="es-AR" sz="2800" dirty="0"/>
              <a:t> </a:t>
            </a:r>
            <a:r>
              <a:rPr lang="en-US" altLang="es-AR" sz="2800" dirty="0" err="1"/>
              <a:t>es</a:t>
            </a:r>
            <a:r>
              <a:rPr lang="en-US" altLang="es-AR" sz="2800" dirty="0"/>
              <a:t> </a:t>
            </a:r>
            <a:r>
              <a:rPr lang="en-US" altLang="es-AR" sz="2800" dirty="0" err="1"/>
              <a:t>posible</a:t>
            </a:r>
            <a:r>
              <a:rPr lang="en-US" altLang="es-AR" sz="2800" dirty="0"/>
              <a:t> </a:t>
            </a:r>
            <a:r>
              <a:rPr lang="en-US" altLang="es-AR" sz="2800" dirty="0" err="1"/>
              <a:t>definir</a:t>
            </a:r>
            <a:r>
              <a:rPr lang="en-US" altLang="es-AR" sz="2800" dirty="0"/>
              <a:t> </a:t>
            </a:r>
            <a:r>
              <a:rPr lang="en-US" altLang="es-AR" sz="2800" dirty="0" err="1"/>
              <a:t>una</a:t>
            </a:r>
            <a:r>
              <a:rPr lang="en-US" altLang="es-AR" sz="2800" dirty="0"/>
              <a:t> </a:t>
            </a:r>
            <a:r>
              <a:rPr lang="en-US" altLang="es-AR" sz="2800" dirty="0" err="1"/>
              <a:t>clase</a:t>
            </a:r>
            <a:r>
              <a:rPr lang="en-US" altLang="es-AR" sz="2800" dirty="0"/>
              <a:t> que </a:t>
            </a:r>
            <a:r>
              <a:rPr lang="en-US" altLang="es-AR" sz="2800" dirty="0" err="1"/>
              <a:t>factoriza</a:t>
            </a:r>
            <a:r>
              <a:rPr lang="en-US" altLang="es-AR" sz="2800" dirty="0"/>
              <a:t> </a:t>
            </a:r>
            <a:r>
              <a:rPr lang="en-US" altLang="es-AR" sz="2800" dirty="0" err="1"/>
              <a:t>propiedades</a:t>
            </a:r>
            <a:r>
              <a:rPr lang="en-US" altLang="es-AR" sz="2800" dirty="0"/>
              <a:t> de </a:t>
            </a:r>
            <a:r>
              <a:rPr lang="en-US" altLang="es-AR" sz="2800" dirty="0" err="1"/>
              <a:t>otras</a:t>
            </a:r>
            <a:r>
              <a:rPr lang="en-US" altLang="es-AR" sz="2800" dirty="0"/>
              <a:t> </a:t>
            </a:r>
            <a:r>
              <a:rPr lang="en-US" altLang="es-AR" sz="2800" dirty="0" err="1"/>
              <a:t>clases</a:t>
            </a:r>
            <a:r>
              <a:rPr lang="en-US" altLang="es-AR" sz="2800" dirty="0"/>
              <a:t> </a:t>
            </a:r>
            <a:r>
              <a:rPr lang="en-US" altLang="es-AR" sz="2800" dirty="0" err="1"/>
              <a:t>más</a:t>
            </a:r>
            <a:r>
              <a:rPr lang="en-US" altLang="es-AR" sz="2800" dirty="0"/>
              <a:t> </a:t>
            </a:r>
            <a:r>
              <a:rPr lang="en-US" altLang="es-AR" sz="2800" dirty="0" err="1"/>
              <a:t>específicas</a:t>
            </a:r>
            <a:r>
              <a:rPr lang="en-US" altLang="es-AR" sz="2800" dirty="0"/>
              <a:t>, sin que </a:t>
            </a:r>
            <a:r>
              <a:rPr lang="en-US" altLang="es-AR" sz="2800" dirty="0" err="1"/>
              <a:t>existan</a:t>
            </a:r>
            <a:r>
              <a:rPr lang="en-US" altLang="es-AR" sz="2800" dirty="0"/>
              <a:t> </a:t>
            </a:r>
            <a:r>
              <a:rPr lang="en-US" altLang="es-AR" sz="2800" dirty="0" err="1"/>
              <a:t>en</a:t>
            </a:r>
            <a:r>
              <a:rPr lang="en-US" altLang="es-AR" sz="2800" dirty="0"/>
              <a:t> el </a:t>
            </a:r>
            <a:r>
              <a:rPr lang="en-US" altLang="es-AR" sz="2800" dirty="0" err="1"/>
              <a:t>problema</a:t>
            </a:r>
            <a:r>
              <a:rPr lang="en-US" altLang="es-AR" sz="2800" dirty="0"/>
              <a:t> </a:t>
            </a:r>
            <a:r>
              <a:rPr lang="en-US" altLang="es-AR" sz="2800" dirty="0" err="1"/>
              <a:t>objetos</a:t>
            </a:r>
            <a:r>
              <a:rPr lang="en-US" altLang="es-AR" sz="2800" dirty="0"/>
              <a:t> </a:t>
            </a:r>
            <a:r>
              <a:rPr lang="en-US" altLang="es-AR" sz="2800" dirty="0" err="1"/>
              <a:t>concretos</a:t>
            </a:r>
            <a:r>
              <a:rPr lang="en-US" altLang="es-AR" sz="2800" dirty="0"/>
              <a:t> </a:t>
            </a:r>
            <a:r>
              <a:rPr lang="en-US" altLang="es-AR" sz="2800" dirty="0" err="1"/>
              <a:t>vinculados</a:t>
            </a:r>
            <a:r>
              <a:rPr lang="en-US" altLang="es-AR" sz="2800" dirty="0"/>
              <a:t> a </a:t>
            </a:r>
            <a:r>
              <a:rPr lang="en-US" altLang="es-AR" sz="2800" dirty="0" err="1"/>
              <a:t>esta</a:t>
            </a:r>
            <a:r>
              <a:rPr lang="en-US" altLang="es-AR" sz="2800" dirty="0"/>
              <a:t> </a:t>
            </a:r>
            <a:r>
              <a:rPr lang="en-US" altLang="es-AR" sz="2800" dirty="0" err="1"/>
              <a:t>clase</a:t>
            </a:r>
            <a:r>
              <a:rPr lang="en-US" altLang="es-AR" sz="2800" dirty="0"/>
              <a:t> </a:t>
            </a:r>
            <a:r>
              <a:rPr lang="en-US" altLang="es-AR" sz="2800" dirty="0" err="1"/>
              <a:t>más</a:t>
            </a:r>
            <a:r>
              <a:rPr lang="en-US" altLang="es-AR" sz="2800" dirty="0"/>
              <a:t> general. </a:t>
            </a:r>
          </a:p>
          <a:p>
            <a:pPr marL="0" indent="7938">
              <a:spcBef>
                <a:spcPct val="50000"/>
              </a:spcBef>
              <a:buNone/>
            </a:pPr>
            <a:r>
              <a:rPr lang="es-ES" altLang="es-AR" sz="2800" dirty="0"/>
              <a:t>En este caso la clase se dice </a:t>
            </a:r>
            <a:r>
              <a:rPr lang="es-ES" altLang="es-AR" sz="2800" b="1" dirty="0"/>
              <a:t>abstracta</a:t>
            </a:r>
            <a:r>
              <a:rPr lang="es-ES" altLang="es-AR" sz="2800" dirty="0"/>
              <a:t> porque fue creada artificialmente  para lograr un </a:t>
            </a:r>
            <a:r>
              <a:rPr lang="es-ES_tradnl" altLang="es-AR" sz="2800" dirty="0" smtClean="0"/>
              <a:t>diseño que modele la realidad. </a:t>
            </a:r>
            <a:endParaRPr lang="en-US" altLang="es-AR" sz="2800" dirty="0"/>
          </a:p>
          <a:p>
            <a:pPr marL="0" indent="7938">
              <a:spcBef>
                <a:spcPct val="50000"/>
              </a:spcBef>
              <a:buNone/>
            </a:pPr>
            <a:r>
              <a:rPr lang="en-US" altLang="es-AR" sz="2800" dirty="0" err="1"/>
              <a:t>En</a:t>
            </a:r>
            <a:r>
              <a:rPr lang="en-US" altLang="es-AR" sz="2800" dirty="0"/>
              <a:t> </a:t>
            </a:r>
            <a:r>
              <a:rPr lang="en-US" altLang="es-AR" sz="2800" dirty="0" err="1"/>
              <a:t>ejecución</a:t>
            </a:r>
            <a:r>
              <a:rPr lang="en-US" altLang="es-AR" sz="2800" dirty="0"/>
              <a:t> no </a:t>
            </a:r>
            <a:r>
              <a:rPr lang="en-US" altLang="es-AR" sz="2800" dirty="0" err="1"/>
              <a:t>va</a:t>
            </a:r>
            <a:r>
              <a:rPr lang="en-US" altLang="es-AR" sz="2800" dirty="0"/>
              <a:t> a </a:t>
            </a:r>
            <a:r>
              <a:rPr lang="en-US" altLang="es-AR" sz="2800" dirty="0" err="1"/>
              <a:t>haber</a:t>
            </a:r>
            <a:r>
              <a:rPr lang="en-US" altLang="es-AR" sz="2800" dirty="0"/>
              <a:t> </a:t>
            </a:r>
            <a:r>
              <a:rPr lang="en-US" altLang="es-AR" sz="2800" dirty="0" err="1" smtClean="0"/>
              <a:t>objetos</a:t>
            </a:r>
            <a:r>
              <a:rPr lang="en-US" altLang="es-AR" sz="2800" dirty="0" smtClean="0"/>
              <a:t> de software de </a:t>
            </a:r>
            <a:r>
              <a:rPr lang="en-US" altLang="es-AR" sz="2800" dirty="0" err="1"/>
              <a:t>una</a:t>
            </a:r>
            <a:r>
              <a:rPr lang="en-US" altLang="es-AR" sz="2800" dirty="0"/>
              <a:t> </a:t>
            </a:r>
            <a:r>
              <a:rPr lang="en-US" altLang="es-AR" sz="2800" dirty="0" err="1"/>
              <a:t>clase</a:t>
            </a:r>
            <a:r>
              <a:rPr lang="en-US" altLang="es-AR" sz="2800" dirty="0"/>
              <a:t> </a:t>
            </a:r>
            <a:r>
              <a:rPr lang="en-US" altLang="es-AR" sz="2800" dirty="0" err="1"/>
              <a:t>abstracta</a:t>
            </a:r>
            <a:r>
              <a:rPr lang="en-US" altLang="es-AR" sz="2800" dirty="0"/>
              <a:t>. </a:t>
            </a:r>
          </a:p>
        </p:txBody>
      </p:sp>
      <p:sp>
        <p:nvSpPr>
          <p:cNvPr id="4" name="3 Marcador de pie de página"/>
          <p:cNvSpPr>
            <a:spLocks noGrp="1"/>
          </p:cNvSpPr>
          <p:nvPr>
            <p:ph type="ftr" sz="quarter" idx="11"/>
          </p:nvPr>
        </p:nvSpPr>
        <p:spPr/>
        <p:txBody>
          <a:bodyPr/>
          <a:lstStyle/>
          <a:p>
            <a:r>
              <a:rPr lang="es-AR" dirty="0" smtClean="0"/>
              <a:t>IPOO 2 cuatrimestre 2019</a:t>
            </a:r>
            <a:endParaRPr lang="es-AR" dirty="0"/>
          </a:p>
        </p:txBody>
      </p:sp>
    </p:spTree>
    <p:extLst>
      <p:ext uri="{BB962C8B-B14F-4D97-AF65-F5344CB8AC3E}">
        <p14:creationId xmlns:p14="http://schemas.microsoft.com/office/powerpoint/2010/main" val="12000403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sz="3600" b="1" dirty="0" smtClean="0"/>
              <a:t>Clases abstractas</a:t>
            </a:r>
            <a:endParaRPr lang="es-AR" sz="3600" b="1" dirty="0"/>
          </a:p>
        </p:txBody>
      </p:sp>
      <p:sp>
        <p:nvSpPr>
          <p:cNvPr id="3" name="2 Marcador de contenido"/>
          <p:cNvSpPr>
            <a:spLocks noGrp="1"/>
          </p:cNvSpPr>
          <p:nvPr>
            <p:ph idx="1"/>
          </p:nvPr>
        </p:nvSpPr>
        <p:spPr/>
        <p:txBody>
          <a:bodyPr>
            <a:normAutofit lnSpcReduction="10000"/>
          </a:bodyPr>
          <a:lstStyle/>
          <a:p>
            <a:pPr marL="0" indent="7938">
              <a:spcBef>
                <a:spcPct val="50000"/>
              </a:spcBef>
              <a:buNone/>
            </a:pPr>
            <a:r>
              <a:rPr lang="es-AR" altLang="es-AR" sz="2800" dirty="0"/>
              <a:t>Una clase abstracta puede incluir uno, varios, todos o ningún método abstracto. </a:t>
            </a:r>
          </a:p>
          <a:p>
            <a:pPr marL="0" indent="7938">
              <a:spcBef>
                <a:spcPct val="50000"/>
              </a:spcBef>
              <a:buNone/>
            </a:pPr>
            <a:r>
              <a:rPr lang="es-AR" altLang="es-AR" sz="2800" dirty="0"/>
              <a:t>Si una clase hereda de una clase abstracta y no implementa todos los métodos abstractos, también debe ser definida como abstracta.</a:t>
            </a:r>
          </a:p>
          <a:p>
            <a:pPr marL="0" indent="7938">
              <a:spcBef>
                <a:spcPct val="50000"/>
              </a:spcBef>
              <a:buNone/>
            </a:pPr>
            <a:r>
              <a:rPr lang="es-AR" altLang="es-AR" sz="2800" dirty="0"/>
              <a:t>Una clase concreta debe implementar todos los métodos abstractos de sus clases ancestro. </a:t>
            </a:r>
          </a:p>
          <a:p>
            <a:pPr marL="0" indent="7938">
              <a:spcBef>
                <a:spcPct val="50000"/>
              </a:spcBef>
              <a:buNone/>
            </a:pPr>
            <a:r>
              <a:rPr lang="es-AR" altLang="es-AR" sz="2800" dirty="0"/>
              <a:t>El constructor de una clase abstracta sólo va a ser invocado desde los constructores de las clases derivadas.</a:t>
            </a:r>
          </a:p>
        </p:txBody>
      </p:sp>
      <p:sp>
        <p:nvSpPr>
          <p:cNvPr id="4" name="3 Marcador de pie de página"/>
          <p:cNvSpPr>
            <a:spLocks noGrp="1"/>
          </p:cNvSpPr>
          <p:nvPr>
            <p:ph type="ftr" sz="quarter" idx="11"/>
          </p:nvPr>
        </p:nvSpPr>
        <p:spPr/>
        <p:txBody>
          <a:bodyPr/>
          <a:lstStyle/>
          <a:p>
            <a:r>
              <a:rPr lang="es-AR" dirty="0" smtClean="0"/>
              <a:t>IPOO 2 cuatrimestre 2019</a:t>
            </a:r>
            <a:endParaRPr lang="es-AR" dirty="0"/>
          </a:p>
        </p:txBody>
      </p:sp>
    </p:spTree>
    <p:extLst>
      <p:ext uri="{BB962C8B-B14F-4D97-AF65-F5344CB8AC3E}">
        <p14:creationId xmlns:p14="http://schemas.microsoft.com/office/powerpoint/2010/main" val="5351048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p:txBody>
          <a:bodyPr/>
          <a:lstStyle/>
          <a:p>
            <a:pPr>
              <a:defRPr/>
            </a:pPr>
            <a:r>
              <a:rPr lang="en-US" smtClean="0"/>
              <a:t>Introducción a la Programación Orientada a Objetos</a:t>
            </a:r>
            <a:endParaRPr lang="es-ES" smtClean="0"/>
          </a:p>
        </p:txBody>
      </p:sp>
      <p:sp>
        <p:nvSpPr>
          <p:cNvPr id="11267"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
        <p:nvSpPr>
          <p:cNvPr id="11268" name="Text Box 3"/>
          <p:cNvSpPr txBox="1">
            <a:spLocks noChangeArrowheads="1"/>
          </p:cNvSpPr>
          <p:nvPr/>
        </p:nvSpPr>
        <p:spPr bwMode="auto">
          <a:xfrm>
            <a:off x="467544" y="1196752"/>
            <a:ext cx="7855917"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50000"/>
              </a:spcBef>
              <a:buFontTx/>
              <a:buNone/>
            </a:pPr>
            <a:r>
              <a:rPr lang="es-AR" altLang="es-AR" sz="2600" i="1" dirty="0">
                <a:latin typeface="+mn-lt"/>
              </a:rPr>
              <a:t>Una agencia publicitaria publica avisos  en diferentes medios de comunicación: televisión, radio, diarios y revistas.  </a:t>
            </a:r>
          </a:p>
          <a:p>
            <a:pPr algn="l" eaLnBrk="1" hangingPunct="1">
              <a:spcBef>
                <a:spcPct val="50000"/>
              </a:spcBef>
              <a:buFontTx/>
              <a:buNone/>
            </a:pPr>
            <a:r>
              <a:rPr lang="es-AR" altLang="es-AR" sz="2600" i="1" dirty="0">
                <a:latin typeface="+mn-lt"/>
              </a:rPr>
              <a:t>Cada aviso tiene asociado un nombre de fantasía, un producto, una empresa y las fechas inicial y </a:t>
            </a:r>
            <a:r>
              <a:rPr lang="es-AR" altLang="es-AR" sz="2600" i="1" dirty="0" smtClean="0">
                <a:latin typeface="+mn-lt"/>
              </a:rPr>
              <a:t>una duración en días. </a:t>
            </a:r>
            <a:endParaRPr lang="es-AR" altLang="es-AR" sz="2600" i="1" dirty="0">
              <a:latin typeface="+mn-lt"/>
            </a:endParaRPr>
          </a:p>
          <a:p>
            <a:pPr algn="l" eaLnBrk="1" hangingPunct="1">
              <a:spcBef>
                <a:spcPct val="50000"/>
              </a:spcBef>
              <a:buFontTx/>
              <a:buNone/>
            </a:pPr>
            <a:r>
              <a:rPr lang="es-AR" altLang="es-AR" sz="2600" i="1" dirty="0">
                <a:latin typeface="+mn-lt"/>
              </a:rPr>
              <a:t>Las campañas en radios y televisión tienen una emisora, una duración en segundos y una cantidad de repeticiones por día. No hay dos avisos de radio o TV con el mismo </a:t>
            </a:r>
            <a:r>
              <a:rPr lang="es-AR" altLang="es-AR" sz="2600" i="1" dirty="0" smtClean="0">
                <a:latin typeface="+mn-lt"/>
              </a:rPr>
              <a:t>nombre,  </a:t>
            </a:r>
            <a:r>
              <a:rPr lang="es-AR" altLang="es-AR" sz="2600" i="1" dirty="0">
                <a:latin typeface="+mn-lt"/>
              </a:rPr>
              <a:t>de una misma </a:t>
            </a:r>
            <a:r>
              <a:rPr lang="es-AR" altLang="es-AR" sz="2600" i="1" dirty="0" smtClean="0">
                <a:latin typeface="+mn-lt"/>
              </a:rPr>
              <a:t>empresa. </a:t>
            </a:r>
            <a:r>
              <a:rPr lang="es-AR" altLang="es-AR" sz="2600" i="1" dirty="0">
                <a:latin typeface="+mn-lt"/>
              </a:rPr>
              <a:t>Los atributos </a:t>
            </a:r>
            <a:r>
              <a:rPr lang="es-AR" altLang="es-AR" sz="2600" i="1" dirty="0" smtClean="0">
                <a:latin typeface="+mn-lt"/>
              </a:rPr>
              <a:t>nombre-empresa son </a:t>
            </a:r>
            <a:r>
              <a:rPr lang="es-AR" altLang="es-AR" sz="2600" i="1" dirty="0">
                <a:latin typeface="+mn-lt"/>
              </a:rPr>
              <a:t>la </a:t>
            </a:r>
            <a:r>
              <a:rPr lang="es-AR" altLang="es-AR" sz="2600" b="1" i="1" dirty="0">
                <a:latin typeface="+mn-lt"/>
              </a:rPr>
              <a:t>clave  </a:t>
            </a:r>
            <a:endParaRPr lang="es-AR" altLang="es-AR" sz="2600" i="1" dirty="0">
              <a:latin typeface="+mn-lt"/>
            </a:endParaRPr>
          </a:p>
        </p:txBody>
      </p:sp>
    </p:spTree>
    <p:extLst>
      <p:ext uri="{BB962C8B-B14F-4D97-AF65-F5344CB8AC3E}">
        <p14:creationId xmlns:p14="http://schemas.microsoft.com/office/powerpoint/2010/main" val="31184549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0"/>
          </p:nvPr>
        </p:nvSpPr>
        <p:spPr/>
        <p:txBody>
          <a:bodyPr/>
          <a:lstStyle/>
          <a:p>
            <a:pPr>
              <a:defRPr/>
            </a:pPr>
            <a:r>
              <a:rPr lang="en-US" smtClean="0"/>
              <a:t>Introducción a la Programación Orientada a Objetos</a:t>
            </a:r>
            <a:endParaRPr lang="es-ES" smtClean="0"/>
          </a:p>
        </p:txBody>
      </p:sp>
      <p:sp>
        <p:nvSpPr>
          <p:cNvPr id="12291" name="Text Box 2"/>
          <p:cNvSpPr txBox="1">
            <a:spLocks noChangeArrowheads="1"/>
          </p:cNvSpPr>
          <p:nvPr/>
        </p:nvSpPr>
        <p:spPr bwMode="auto">
          <a:xfrm>
            <a:off x="411163" y="1006475"/>
            <a:ext cx="7689229" cy="9479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50000"/>
              </a:spcBef>
              <a:buFontTx/>
              <a:buNone/>
            </a:pPr>
            <a:r>
              <a:rPr lang="es-AR" altLang="es-AR" sz="2600" i="1" dirty="0">
                <a:latin typeface="+mn-lt"/>
              </a:rPr>
              <a:t>Los avisos publicados en diarios y revistas tienen un título, una cantidad de centímetros cuadrados de texto. No hay dos avisos impresos con el mismo nombre  de una misma </a:t>
            </a:r>
            <a:r>
              <a:rPr lang="es-AR" altLang="es-AR" sz="2600" i="1" dirty="0" smtClean="0">
                <a:latin typeface="+mn-lt"/>
              </a:rPr>
              <a:t>empresa. </a:t>
            </a:r>
            <a:r>
              <a:rPr lang="es-AR" altLang="es-AR" sz="2600" i="1" dirty="0">
                <a:latin typeface="+mn-lt"/>
              </a:rPr>
              <a:t>Los atributos </a:t>
            </a:r>
            <a:r>
              <a:rPr lang="es-AR" altLang="es-AR" sz="2600" i="1" dirty="0" smtClean="0">
                <a:latin typeface="+mn-lt"/>
              </a:rPr>
              <a:t>nombre-empresa son </a:t>
            </a:r>
            <a:r>
              <a:rPr lang="es-AR" altLang="es-AR" sz="2600" i="1" dirty="0">
                <a:latin typeface="+mn-lt"/>
              </a:rPr>
              <a:t>la </a:t>
            </a:r>
            <a:r>
              <a:rPr lang="es-AR" altLang="es-AR" sz="2600" b="1" i="1" dirty="0">
                <a:latin typeface="+mn-lt"/>
              </a:rPr>
              <a:t>clave  </a:t>
            </a:r>
            <a:endParaRPr lang="es-AR" altLang="es-AR" sz="2600" i="1" dirty="0">
              <a:latin typeface="+mn-lt"/>
            </a:endParaRPr>
          </a:p>
          <a:p>
            <a:pPr algn="l" eaLnBrk="1" hangingPunct="1">
              <a:spcBef>
                <a:spcPct val="50000"/>
              </a:spcBef>
              <a:buFontTx/>
              <a:buNone/>
            </a:pPr>
            <a:r>
              <a:rPr lang="es-AR" altLang="es-AR" sz="2600" i="1" dirty="0">
                <a:latin typeface="+mn-lt"/>
              </a:rPr>
              <a:t>El costo de una campaña en radio o televisión se calcula como el producto entre la cantidad de días que dura la campaña, por la cantidad de repeticiones por día, por la duración en segundos, por un monto por segundo fijo.</a:t>
            </a:r>
          </a:p>
          <a:p>
            <a:pPr algn="l" eaLnBrk="1" hangingPunct="1">
              <a:spcBef>
                <a:spcPct val="50000"/>
              </a:spcBef>
              <a:buFontTx/>
              <a:buNone/>
            </a:pPr>
            <a:r>
              <a:rPr lang="es-AR" altLang="es-AR" sz="2600" i="1" dirty="0">
                <a:latin typeface="+mn-lt"/>
              </a:rPr>
              <a:t>El costo de una campaña en diarios o revistas se calcula como el producto entre la cantidad de centímetros del aviso, un monto fijo por centímetro y la cantidad de días que dura la campaña.</a:t>
            </a:r>
          </a:p>
          <a:p>
            <a:pPr algn="l" eaLnBrk="1" hangingPunct="1">
              <a:spcBef>
                <a:spcPct val="50000"/>
              </a:spcBef>
              <a:buFontTx/>
              <a:buNone/>
            </a:pPr>
            <a:r>
              <a:rPr lang="es-AR" altLang="es-AR" sz="2600" i="1" dirty="0">
                <a:latin typeface="+mn-lt"/>
              </a:rPr>
              <a:t>…</a:t>
            </a:r>
          </a:p>
          <a:p>
            <a:pPr algn="l" eaLnBrk="1" hangingPunct="1">
              <a:spcBef>
                <a:spcPct val="50000"/>
              </a:spcBef>
              <a:buFontTx/>
              <a:buNone/>
            </a:pPr>
            <a:endParaRPr lang="es-AR" altLang="es-AR" sz="2600" dirty="0">
              <a:latin typeface="+mn-lt"/>
            </a:endParaRPr>
          </a:p>
          <a:p>
            <a:pPr algn="l" eaLnBrk="1" hangingPunct="1">
              <a:spcBef>
                <a:spcPct val="50000"/>
              </a:spcBef>
              <a:buFontTx/>
              <a:buNone/>
            </a:pPr>
            <a:endParaRPr lang="es-AR" altLang="es-AR" sz="2800" dirty="0">
              <a:latin typeface="+mn-lt"/>
            </a:endParaRPr>
          </a:p>
          <a:p>
            <a:pPr algn="l" eaLnBrk="1" hangingPunct="1">
              <a:spcBef>
                <a:spcPct val="50000"/>
              </a:spcBef>
              <a:buFontTx/>
              <a:buNone/>
            </a:pPr>
            <a:endParaRPr lang="es-AR" altLang="es-AR" sz="2800" dirty="0">
              <a:latin typeface="+mn-lt"/>
            </a:endParaRPr>
          </a:p>
          <a:p>
            <a:pPr algn="l" eaLnBrk="1" hangingPunct="1">
              <a:spcBef>
                <a:spcPct val="50000"/>
              </a:spcBef>
              <a:buFontTx/>
              <a:buNone/>
            </a:pPr>
            <a:endParaRPr lang="es-AR" altLang="es-AR" sz="2800" dirty="0">
              <a:latin typeface="+mn-lt"/>
            </a:endParaRPr>
          </a:p>
          <a:p>
            <a:pPr algn="l" eaLnBrk="1" hangingPunct="1">
              <a:spcBef>
                <a:spcPct val="50000"/>
              </a:spcBef>
              <a:buFontTx/>
              <a:buNone/>
            </a:pPr>
            <a:r>
              <a:rPr lang="es-AR" altLang="es-AR" sz="2800" dirty="0">
                <a:latin typeface="+mn-lt"/>
              </a:rPr>
              <a:t> </a:t>
            </a:r>
          </a:p>
        </p:txBody>
      </p:sp>
      <p:sp>
        <p:nvSpPr>
          <p:cNvPr id="5"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Tree>
    <p:extLst>
      <p:ext uri="{BB962C8B-B14F-4D97-AF65-F5344CB8AC3E}">
        <p14:creationId xmlns:p14="http://schemas.microsoft.com/office/powerpoint/2010/main" val="42610108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3"/>
          <p:cNvSpPr>
            <a:spLocks noGrp="1"/>
          </p:cNvSpPr>
          <p:nvPr>
            <p:ph type="ftr" sz="quarter" idx="10"/>
          </p:nvPr>
        </p:nvSpPr>
        <p:spPr/>
        <p:txBody>
          <a:bodyPr/>
          <a:lstStyle/>
          <a:p>
            <a:pPr>
              <a:defRPr/>
            </a:pPr>
            <a:r>
              <a:rPr lang="en-US" smtClean="0"/>
              <a:t>Introducción a la Programación Orientada a Objetos</a:t>
            </a:r>
            <a:endParaRPr lang="es-ES" smtClean="0"/>
          </a:p>
        </p:txBody>
      </p:sp>
      <p:sp>
        <p:nvSpPr>
          <p:cNvPr id="207874" name="Text Box 2"/>
          <p:cNvSpPr txBox="1">
            <a:spLocks noChangeArrowheads="1"/>
          </p:cNvSpPr>
          <p:nvPr/>
        </p:nvSpPr>
        <p:spPr bwMode="auto">
          <a:xfrm>
            <a:off x="411163" y="1006475"/>
            <a:ext cx="7689229" cy="7679025"/>
          </a:xfrm>
          <a:prstGeom prst="rect">
            <a:avLst/>
          </a:prstGeom>
          <a:noFill/>
          <a:ln w="9525">
            <a:noFill/>
            <a:miter lim="800000"/>
            <a:headEnd/>
            <a:tailEnd/>
          </a:ln>
          <a:effectLst/>
        </p:spPr>
        <p:txBody>
          <a:bodyPr wrap="square">
            <a:spAutoFit/>
          </a:bodyPr>
          <a:lstStyle/>
          <a:p>
            <a:pPr>
              <a:spcBef>
                <a:spcPct val="50000"/>
              </a:spcBef>
              <a:defRPr/>
            </a:pPr>
            <a:r>
              <a:rPr lang="es-AR" sz="2600" dirty="0"/>
              <a:t>En el caso de estudio descripto un aviso concreto se publica o bien en radio o en televisión o en revistas o en diarios. </a:t>
            </a:r>
          </a:p>
          <a:p>
            <a:pPr>
              <a:spcBef>
                <a:spcPct val="50000"/>
              </a:spcBef>
              <a:defRPr/>
            </a:pPr>
            <a:r>
              <a:rPr lang="es-AR" sz="2600" dirty="0"/>
              <a:t>De modo que podemos definir una clase </a:t>
            </a:r>
            <a:r>
              <a:rPr lang="es-AR" sz="2600" b="1" dirty="0">
                <a:cs typeface="Courier New" pitchFamily="49" charset="0"/>
              </a:rPr>
              <a:t>Aviso</a:t>
            </a:r>
            <a:r>
              <a:rPr lang="es-AR" sz="2600" dirty="0"/>
              <a:t> para </a:t>
            </a:r>
            <a:r>
              <a:rPr lang="es-AR" sz="2600" dirty="0" err="1"/>
              <a:t>factorizar</a:t>
            </a:r>
            <a:r>
              <a:rPr lang="es-AR" sz="2600" dirty="0"/>
              <a:t> atributos y comportamiento compartido. Esta clase no modela ningún objeto del problema real, </a:t>
            </a:r>
            <a:r>
              <a:rPr lang="es-AR" sz="2600" b="1" dirty="0"/>
              <a:t>no tiene sentido crear objetos de software de esta clase</a:t>
            </a:r>
            <a:r>
              <a:rPr lang="es-AR" sz="2600" dirty="0"/>
              <a:t>. </a:t>
            </a:r>
          </a:p>
          <a:p>
            <a:pPr>
              <a:spcBef>
                <a:spcPct val="50000"/>
              </a:spcBef>
              <a:defRPr/>
            </a:pPr>
            <a:r>
              <a:rPr lang="es-AR" sz="2600" dirty="0"/>
              <a:t>El método </a:t>
            </a:r>
            <a:r>
              <a:rPr lang="es-AR" sz="2600" b="1" dirty="0" err="1">
                <a:cs typeface="Courier New" pitchFamily="49" charset="0"/>
              </a:rPr>
              <a:t>costoAviso</a:t>
            </a:r>
            <a:r>
              <a:rPr lang="es-AR" sz="2600" b="1" dirty="0">
                <a:cs typeface="Courier New" pitchFamily="49" charset="0"/>
              </a:rPr>
              <a:t>() </a:t>
            </a:r>
            <a:r>
              <a:rPr lang="es-AR" sz="2600" dirty="0">
                <a:cs typeface="Courier New" pitchFamily="49" charset="0"/>
              </a:rPr>
              <a:t>es abstracto, todos los avisos tienen un costo pero la manera de calcularlo depende del medio en el que se publica. </a:t>
            </a:r>
          </a:p>
          <a:p>
            <a:pPr>
              <a:spcBef>
                <a:spcPct val="50000"/>
              </a:spcBef>
              <a:defRPr/>
            </a:pPr>
            <a:endParaRPr lang="es-AR" sz="2600" dirty="0"/>
          </a:p>
          <a:p>
            <a:pPr>
              <a:spcBef>
                <a:spcPct val="50000"/>
              </a:spcBef>
              <a:defRPr/>
            </a:pPr>
            <a:endParaRPr lang="es-AR" sz="2800" dirty="0"/>
          </a:p>
          <a:p>
            <a:pPr>
              <a:spcBef>
                <a:spcPct val="50000"/>
              </a:spcBef>
              <a:defRPr/>
            </a:pPr>
            <a:endParaRPr lang="es-AR" sz="2800" dirty="0"/>
          </a:p>
          <a:p>
            <a:pPr>
              <a:spcBef>
                <a:spcPct val="50000"/>
              </a:spcBef>
              <a:defRPr/>
            </a:pPr>
            <a:endParaRPr lang="es-AR" sz="2800" dirty="0"/>
          </a:p>
          <a:p>
            <a:pPr>
              <a:spcBef>
                <a:spcPct val="50000"/>
              </a:spcBef>
              <a:defRPr/>
            </a:pPr>
            <a:r>
              <a:rPr lang="es-AR" sz="2800" dirty="0"/>
              <a:t> </a:t>
            </a:r>
          </a:p>
        </p:txBody>
      </p:sp>
      <p:sp>
        <p:nvSpPr>
          <p:cNvPr id="5"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Tree>
    <p:extLst>
      <p:ext uri="{BB962C8B-B14F-4D97-AF65-F5344CB8AC3E}">
        <p14:creationId xmlns:p14="http://schemas.microsoft.com/office/powerpoint/2010/main" val="33376051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07874">
                                            <p:txEl>
                                              <p:pRg st="1" end="1"/>
                                            </p:txEl>
                                          </p:spTgt>
                                        </p:tgtEl>
                                        <p:attrNameLst>
                                          <p:attrName>style.visibility</p:attrName>
                                        </p:attrNameLst>
                                      </p:cBhvr>
                                      <p:to>
                                        <p:strVal val="visible"/>
                                      </p:to>
                                    </p:set>
                                    <p:animEffect transition="in" filter="blinds(horizontal)">
                                      <p:cBhvr>
                                        <p:cTn id="7" dur="500"/>
                                        <p:tgtEl>
                                          <p:spTgt spid="207874">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07874">
                                            <p:txEl>
                                              <p:pRg st="2" end="2"/>
                                            </p:txEl>
                                          </p:spTgt>
                                        </p:tgtEl>
                                        <p:attrNameLst>
                                          <p:attrName>style.visibility</p:attrName>
                                        </p:attrNameLst>
                                      </p:cBhvr>
                                      <p:to>
                                        <p:strVal val="visible"/>
                                      </p:to>
                                    </p:set>
                                    <p:animEffect transition="in" filter="blinds(horizontal)">
                                      <p:cBhvr>
                                        <p:cTn id="12" dur="500"/>
                                        <p:tgtEl>
                                          <p:spTgt spid="20787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9" name="Object 15"/>
          <p:cNvGraphicFramePr>
            <a:graphicFrameLocks noChangeAspect="1"/>
          </p:cNvGraphicFramePr>
          <p:nvPr>
            <p:extLst>
              <p:ext uri="{D42A27DB-BD31-4B8C-83A1-F6EECF244321}">
                <p14:modId xmlns:p14="http://schemas.microsoft.com/office/powerpoint/2010/main" val="1117799433"/>
              </p:ext>
            </p:extLst>
          </p:nvPr>
        </p:nvGraphicFramePr>
        <p:xfrm>
          <a:off x="3903340" y="3587403"/>
          <a:ext cx="1028700" cy="447675"/>
        </p:xfrm>
        <a:graphic>
          <a:graphicData uri="http://schemas.openxmlformats.org/presentationml/2006/ole">
            <mc:AlternateContent xmlns:mc="http://schemas.openxmlformats.org/markup-compatibility/2006">
              <mc:Choice xmlns:v="urn:schemas-microsoft-com:vml" Requires="v">
                <p:oleObj spid="_x0000_s1049" name="Bitmap Image" r:id="rId4" imgW="1028844" imgH="447856" progId="PBrush">
                  <p:embed/>
                </p:oleObj>
              </mc:Choice>
              <mc:Fallback>
                <p:oleObj name="Bitmap Image" r:id="rId4" imgW="1028844" imgH="447856" progId="PBrush">
                  <p:embed/>
                  <p:pic>
                    <p:nvPicPr>
                      <p:cNvPr id="0"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03340" y="3587403"/>
                        <a:ext cx="102870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341" name="Rectangle 4"/>
          <p:cNvSpPr>
            <a:spLocks noChangeArrowheads="1"/>
          </p:cNvSpPr>
          <p:nvPr/>
        </p:nvSpPr>
        <p:spPr bwMode="auto">
          <a:xfrm>
            <a:off x="2452936" y="980728"/>
            <a:ext cx="3657600" cy="503238"/>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a:latin typeface="Arial" panose="020B0604020202020204" pitchFamily="34" charset="0"/>
                <a:cs typeface="Arial" panose="020B0604020202020204" pitchFamily="34" charset="0"/>
              </a:rPr>
              <a:t>*Aviso</a:t>
            </a:r>
          </a:p>
        </p:txBody>
      </p:sp>
      <p:sp>
        <p:nvSpPr>
          <p:cNvPr id="14342" name="Rectangle 5"/>
          <p:cNvSpPr>
            <a:spLocks noChangeArrowheads="1"/>
          </p:cNvSpPr>
          <p:nvPr/>
        </p:nvSpPr>
        <p:spPr bwMode="auto">
          <a:xfrm>
            <a:off x="2452936" y="1482378"/>
            <a:ext cx="3657600" cy="1052513"/>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a:latin typeface="Arial" panose="020B0604020202020204" pitchFamily="34" charset="0"/>
                <a:cs typeface="Arial" panose="020B0604020202020204" pitchFamily="34" charset="0"/>
              </a:rPr>
              <a:t>&lt;&lt;atributos de clase&gt;&gt; </a:t>
            </a:r>
          </a:p>
          <a:p>
            <a:pPr algn="l" eaLnBrk="1" hangingPunct="1">
              <a:spcBef>
                <a:spcPct val="0"/>
              </a:spcBef>
              <a:buFontTx/>
              <a:buNone/>
            </a:pPr>
            <a:r>
              <a:rPr lang="es-AR" altLang="es-AR">
                <a:latin typeface="Arial" panose="020B0604020202020204" pitchFamily="34" charset="0"/>
                <a:cs typeface="Arial" panose="020B0604020202020204" pitchFamily="34" charset="0"/>
              </a:rPr>
              <a:t>&lt;&lt;atributos de instancia&gt;&gt;</a:t>
            </a:r>
          </a:p>
        </p:txBody>
      </p:sp>
      <p:sp>
        <p:nvSpPr>
          <p:cNvPr id="14343" name="Rectangle 6"/>
          <p:cNvSpPr>
            <a:spLocks noChangeArrowheads="1"/>
          </p:cNvSpPr>
          <p:nvPr/>
        </p:nvSpPr>
        <p:spPr bwMode="auto">
          <a:xfrm>
            <a:off x="2452936" y="2534891"/>
            <a:ext cx="3657600" cy="1052512"/>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a:latin typeface="Arial" panose="020B0604020202020204" pitchFamily="34" charset="0"/>
                <a:cs typeface="Arial" panose="020B0604020202020204" pitchFamily="34" charset="0"/>
              </a:rPr>
              <a:t>&lt;&lt;consultas&gt;&gt; </a:t>
            </a:r>
          </a:p>
          <a:p>
            <a:pPr algn="l" eaLnBrk="1" hangingPunct="1">
              <a:spcBef>
                <a:spcPct val="0"/>
              </a:spcBef>
              <a:buFontTx/>
              <a:buNone/>
            </a:pPr>
            <a:r>
              <a:rPr lang="es-AR" altLang="es-AR" b="1">
                <a:solidFill>
                  <a:srgbClr val="FF0000"/>
                </a:solidFill>
                <a:latin typeface="Arial" panose="020B0604020202020204" pitchFamily="34" charset="0"/>
                <a:cs typeface="Arial" panose="020B0604020202020204" pitchFamily="34" charset="0"/>
              </a:rPr>
              <a:t>*costoAviso(): real</a:t>
            </a:r>
          </a:p>
        </p:txBody>
      </p:sp>
      <p:sp>
        <p:nvSpPr>
          <p:cNvPr id="14344" name="Rectangle 7"/>
          <p:cNvSpPr>
            <a:spLocks noChangeArrowheads="1"/>
          </p:cNvSpPr>
          <p:nvPr/>
        </p:nvSpPr>
        <p:spPr bwMode="auto">
          <a:xfrm>
            <a:off x="395536" y="3862041"/>
            <a:ext cx="3657600" cy="503237"/>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a:latin typeface="Arial" panose="020B0604020202020204" pitchFamily="34" charset="0"/>
                <a:cs typeface="Arial" panose="020B0604020202020204" pitchFamily="34" charset="0"/>
              </a:rPr>
              <a:t>AvisoRadioTV</a:t>
            </a:r>
          </a:p>
        </p:txBody>
      </p:sp>
      <p:sp>
        <p:nvSpPr>
          <p:cNvPr id="14345" name="Rectangle 8"/>
          <p:cNvSpPr>
            <a:spLocks noChangeArrowheads="1"/>
          </p:cNvSpPr>
          <p:nvPr/>
        </p:nvSpPr>
        <p:spPr bwMode="auto">
          <a:xfrm>
            <a:off x="395536" y="4363691"/>
            <a:ext cx="3657600" cy="1052512"/>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a:latin typeface="Arial" panose="020B0604020202020204" pitchFamily="34" charset="0"/>
                <a:cs typeface="Arial" panose="020B0604020202020204" pitchFamily="34" charset="0"/>
              </a:rPr>
              <a:t>&lt;&lt;atributos de clase&gt;&gt; </a:t>
            </a:r>
          </a:p>
          <a:p>
            <a:pPr algn="l" eaLnBrk="1" hangingPunct="1">
              <a:spcBef>
                <a:spcPct val="0"/>
              </a:spcBef>
              <a:buFontTx/>
              <a:buNone/>
            </a:pPr>
            <a:r>
              <a:rPr lang="es-AR" altLang="es-AR">
                <a:latin typeface="Arial" panose="020B0604020202020204" pitchFamily="34" charset="0"/>
                <a:cs typeface="Arial" panose="020B0604020202020204" pitchFamily="34" charset="0"/>
              </a:rPr>
              <a:t>&lt;&lt;atributos de instancia&gt;&gt;</a:t>
            </a:r>
          </a:p>
        </p:txBody>
      </p:sp>
      <p:sp>
        <p:nvSpPr>
          <p:cNvPr id="14346" name="Rectangle 9"/>
          <p:cNvSpPr>
            <a:spLocks noChangeArrowheads="1"/>
          </p:cNvSpPr>
          <p:nvPr/>
        </p:nvSpPr>
        <p:spPr bwMode="auto">
          <a:xfrm>
            <a:off x="395536" y="5416203"/>
            <a:ext cx="3657600" cy="1052513"/>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a:latin typeface="Arial" panose="020B0604020202020204" pitchFamily="34" charset="0"/>
                <a:cs typeface="Arial" panose="020B0604020202020204" pitchFamily="34" charset="0"/>
              </a:rPr>
              <a:t>&lt;&lt;consultas&gt;&gt; </a:t>
            </a:r>
          </a:p>
          <a:p>
            <a:pPr algn="l" eaLnBrk="1" hangingPunct="1">
              <a:spcBef>
                <a:spcPct val="0"/>
              </a:spcBef>
              <a:buFontTx/>
              <a:buNone/>
            </a:pPr>
            <a:r>
              <a:rPr lang="es-AR" altLang="es-AR" b="1">
                <a:solidFill>
                  <a:srgbClr val="FF0000"/>
                </a:solidFill>
                <a:latin typeface="Arial" panose="020B0604020202020204" pitchFamily="34" charset="0"/>
                <a:cs typeface="Arial" panose="020B0604020202020204" pitchFamily="34" charset="0"/>
              </a:rPr>
              <a:t>costoAviso(): real</a:t>
            </a:r>
          </a:p>
        </p:txBody>
      </p:sp>
      <p:sp>
        <p:nvSpPr>
          <p:cNvPr id="14347" name="Rectangle 12"/>
          <p:cNvSpPr>
            <a:spLocks noChangeArrowheads="1"/>
          </p:cNvSpPr>
          <p:nvPr/>
        </p:nvSpPr>
        <p:spPr bwMode="auto">
          <a:xfrm>
            <a:off x="4648274" y="3861048"/>
            <a:ext cx="3657600" cy="503238"/>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a:latin typeface="Arial" panose="020B0604020202020204" pitchFamily="34" charset="0"/>
                <a:cs typeface="Arial" panose="020B0604020202020204" pitchFamily="34" charset="0"/>
              </a:rPr>
              <a:t>AvisoImpreso</a:t>
            </a:r>
          </a:p>
        </p:txBody>
      </p:sp>
      <p:sp>
        <p:nvSpPr>
          <p:cNvPr id="14348" name="Rectangle 13"/>
          <p:cNvSpPr>
            <a:spLocks noChangeArrowheads="1"/>
          </p:cNvSpPr>
          <p:nvPr/>
        </p:nvSpPr>
        <p:spPr bwMode="auto">
          <a:xfrm>
            <a:off x="4648274" y="4362698"/>
            <a:ext cx="3657600" cy="1052513"/>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a:latin typeface="Arial" panose="020B0604020202020204" pitchFamily="34" charset="0"/>
                <a:cs typeface="Arial" panose="020B0604020202020204" pitchFamily="34" charset="0"/>
              </a:rPr>
              <a:t>&lt;&lt;atributos de clase&gt;&gt; </a:t>
            </a:r>
          </a:p>
          <a:p>
            <a:pPr algn="l" eaLnBrk="1" hangingPunct="1">
              <a:spcBef>
                <a:spcPct val="0"/>
              </a:spcBef>
              <a:buFontTx/>
              <a:buNone/>
            </a:pPr>
            <a:r>
              <a:rPr lang="es-AR" altLang="es-AR">
                <a:latin typeface="Arial" panose="020B0604020202020204" pitchFamily="34" charset="0"/>
                <a:cs typeface="Arial" panose="020B0604020202020204" pitchFamily="34" charset="0"/>
              </a:rPr>
              <a:t>&lt;&lt;atributos de instancia&gt;&gt;</a:t>
            </a:r>
          </a:p>
        </p:txBody>
      </p:sp>
      <p:sp>
        <p:nvSpPr>
          <p:cNvPr id="14349" name="Rectangle 14"/>
          <p:cNvSpPr>
            <a:spLocks noChangeArrowheads="1"/>
          </p:cNvSpPr>
          <p:nvPr/>
        </p:nvSpPr>
        <p:spPr bwMode="auto">
          <a:xfrm>
            <a:off x="4648274" y="5415211"/>
            <a:ext cx="3657600" cy="1052512"/>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a:latin typeface="Arial" panose="020B0604020202020204" pitchFamily="34" charset="0"/>
                <a:cs typeface="Arial" panose="020B0604020202020204" pitchFamily="34" charset="0"/>
              </a:rPr>
              <a:t>&lt;&lt;consultas&gt;&gt; </a:t>
            </a:r>
          </a:p>
          <a:p>
            <a:pPr algn="l" eaLnBrk="1" hangingPunct="1">
              <a:spcBef>
                <a:spcPct val="0"/>
              </a:spcBef>
              <a:buFontTx/>
              <a:buNone/>
            </a:pPr>
            <a:r>
              <a:rPr lang="es-AR" altLang="es-AR" b="1">
                <a:solidFill>
                  <a:srgbClr val="FF0000"/>
                </a:solidFill>
                <a:latin typeface="Arial" panose="020B0604020202020204" pitchFamily="34" charset="0"/>
                <a:cs typeface="Arial" panose="020B0604020202020204" pitchFamily="34" charset="0"/>
              </a:rPr>
              <a:t>costoAviso(): real</a:t>
            </a:r>
          </a:p>
        </p:txBody>
      </p:sp>
      <p:sp>
        <p:nvSpPr>
          <p:cNvPr id="14"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Tree>
    <p:extLst>
      <p:ext uri="{BB962C8B-B14F-4D97-AF65-F5344CB8AC3E}">
        <p14:creationId xmlns:p14="http://schemas.microsoft.com/office/powerpoint/2010/main" val="11349809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0"/>
          </p:nvPr>
        </p:nvSpPr>
        <p:spPr/>
        <p:txBody>
          <a:bodyPr/>
          <a:lstStyle/>
          <a:p>
            <a:pPr>
              <a:defRPr/>
            </a:pPr>
            <a:r>
              <a:rPr lang="en-US" smtClean="0"/>
              <a:t>Introducción a la Programación Orientada a Objetos</a:t>
            </a:r>
            <a:endParaRPr lang="es-ES" smtClean="0"/>
          </a:p>
        </p:txBody>
      </p:sp>
      <p:sp>
        <p:nvSpPr>
          <p:cNvPr id="34819" name="Rectangle 3"/>
          <p:cNvSpPr>
            <a:spLocks noChangeArrowheads="1"/>
          </p:cNvSpPr>
          <p:nvPr/>
        </p:nvSpPr>
        <p:spPr bwMode="auto">
          <a:xfrm>
            <a:off x="182563" y="217488"/>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a:solidFill>
                  <a:schemeClr val="tx2"/>
                </a:solidFill>
              </a:rPr>
              <a:t>Caso de estudio: Agencia Publicitaria</a:t>
            </a:r>
            <a:br>
              <a:rPr lang="es-ES" altLang="es-AR" sz="3200" b="1">
                <a:solidFill>
                  <a:schemeClr val="tx2"/>
                </a:solidFill>
              </a:rPr>
            </a:br>
            <a:endParaRPr lang="en-US" altLang="es-AR" sz="3200" b="1">
              <a:solidFill>
                <a:schemeClr val="tx2"/>
              </a:solidFill>
            </a:endParaRPr>
          </a:p>
        </p:txBody>
      </p:sp>
      <p:sp>
        <p:nvSpPr>
          <p:cNvPr id="15" name="Right Arrow 14"/>
          <p:cNvSpPr>
            <a:spLocks noChangeArrowheads="1"/>
          </p:cNvSpPr>
          <p:nvPr/>
        </p:nvSpPr>
        <p:spPr bwMode="auto">
          <a:xfrm rot="18592663">
            <a:off x="1468438" y="4070350"/>
            <a:ext cx="1463675" cy="371475"/>
          </a:xfrm>
          <a:prstGeom prst="rightArrow">
            <a:avLst>
              <a:gd name="adj1" fmla="val 0"/>
              <a:gd name="adj2" fmla="val 56680"/>
            </a:avLst>
          </a:prstGeom>
          <a:noFill/>
          <a:ln w="25400" algn="ctr">
            <a:solidFill>
              <a:schemeClr val="tx1"/>
            </a:solidFill>
            <a:miter lim="800000"/>
            <a:headEnd/>
            <a:tailEnd/>
          </a:ln>
        </p:spPr>
        <p:txBody>
          <a:bodyPr vert="eaVert" anchor="ctr"/>
          <a:lstStyle/>
          <a:p>
            <a:pPr algn="ctr">
              <a:defRPr/>
            </a:pPr>
            <a:endParaRPr lang="en-US" b="1">
              <a:solidFill>
                <a:schemeClr val="bg1"/>
              </a:solidFill>
              <a:latin typeface="+mn-lt"/>
            </a:endParaRPr>
          </a:p>
        </p:txBody>
      </p:sp>
      <p:sp>
        <p:nvSpPr>
          <p:cNvPr id="16" name="Right Arrow 15"/>
          <p:cNvSpPr>
            <a:spLocks noChangeArrowheads="1"/>
          </p:cNvSpPr>
          <p:nvPr/>
        </p:nvSpPr>
        <p:spPr bwMode="auto">
          <a:xfrm rot="13589835">
            <a:off x="3255169" y="4039394"/>
            <a:ext cx="1463675" cy="369887"/>
          </a:xfrm>
          <a:prstGeom prst="rightArrow">
            <a:avLst>
              <a:gd name="adj1" fmla="val 0"/>
              <a:gd name="adj2" fmla="val 56680"/>
            </a:avLst>
          </a:prstGeom>
          <a:noFill/>
          <a:ln w="25400" algn="ctr">
            <a:solidFill>
              <a:schemeClr val="tx1"/>
            </a:solidFill>
            <a:miter lim="800000"/>
            <a:headEnd/>
            <a:tailEnd/>
          </a:ln>
        </p:spPr>
        <p:txBody>
          <a:bodyPr vert="eaVert" anchor="ctr"/>
          <a:lstStyle/>
          <a:p>
            <a:pPr algn="ctr">
              <a:defRPr/>
            </a:pPr>
            <a:endParaRPr lang="en-US" b="1">
              <a:solidFill>
                <a:schemeClr val="bg1"/>
              </a:solidFill>
              <a:latin typeface="+mn-lt"/>
            </a:endParaRPr>
          </a:p>
        </p:txBody>
      </p:sp>
      <p:sp>
        <p:nvSpPr>
          <p:cNvPr id="34823" name="Rectangle 7"/>
          <p:cNvSpPr>
            <a:spLocks noChangeArrowheads="1"/>
          </p:cNvSpPr>
          <p:nvPr/>
        </p:nvSpPr>
        <p:spPr bwMode="auto">
          <a:xfrm>
            <a:off x="3246438" y="4398963"/>
            <a:ext cx="2514600" cy="776287"/>
          </a:xfrm>
          <a:prstGeom prst="rect">
            <a:avLst/>
          </a:prstGeom>
          <a:solidFill>
            <a:schemeClr val="tx2">
              <a:lumMod val="60000"/>
              <a:lumOff val="40000"/>
            </a:schemeClr>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n-US" altLang="es-AR" b="1">
                <a:solidFill>
                  <a:schemeClr val="bg1"/>
                </a:solidFill>
              </a:rPr>
              <a:t>AvisoImpreso</a:t>
            </a:r>
          </a:p>
        </p:txBody>
      </p:sp>
      <p:sp>
        <p:nvSpPr>
          <p:cNvPr id="34824" name="Rectangle 6"/>
          <p:cNvSpPr>
            <a:spLocks noChangeArrowheads="1"/>
          </p:cNvSpPr>
          <p:nvPr/>
        </p:nvSpPr>
        <p:spPr bwMode="auto">
          <a:xfrm>
            <a:off x="366713" y="4446588"/>
            <a:ext cx="2514600" cy="776287"/>
          </a:xfrm>
          <a:prstGeom prst="rect">
            <a:avLst/>
          </a:prstGeom>
          <a:solidFill>
            <a:schemeClr val="tx2">
              <a:lumMod val="60000"/>
              <a:lumOff val="40000"/>
            </a:schemeClr>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n-US" altLang="es-AR" b="1">
                <a:solidFill>
                  <a:schemeClr val="bg1"/>
                </a:solidFill>
              </a:rPr>
              <a:t>AvisoRadioTV</a:t>
            </a:r>
          </a:p>
        </p:txBody>
      </p:sp>
      <p:sp>
        <p:nvSpPr>
          <p:cNvPr id="34827" name="Rectangle 5"/>
          <p:cNvSpPr>
            <a:spLocks noChangeArrowheads="1"/>
          </p:cNvSpPr>
          <p:nvPr/>
        </p:nvSpPr>
        <p:spPr bwMode="auto">
          <a:xfrm>
            <a:off x="5622925" y="2835275"/>
            <a:ext cx="2549475" cy="736600"/>
          </a:xfrm>
          <a:prstGeom prst="rect">
            <a:avLst/>
          </a:prstGeom>
          <a:solidFill>
            <a:schemeClr val="tx2">
              <a:lumMod val="60000"/>
              <a:lumOff val="40000"/>
            </a:schemeClr>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n-US" altLang="es-AR" b="1" dirty="0" err="1">
                <a:solidFill>
                  <a:schemeClr val="bg1"/>
                </a:solidFill>
              </a:rPr>
              <a:t>Fecha</a:t>
            </a:r>
            <a:endParaRPr lang="en-US" altLang="es-AR" b="1" dirty="0">
              <a:solidFill>
                <a:schemeClr val="bg1"/>
              </a:solidFill>
            </a:endParaRPr>
          </a:p>
        </p:txBody>
      </p:sp>
      <p:sp>
        <p:nvSpPr>
          <p:cNvPr id="17" name="Right Arrow 15"/>
          <p:cNvSpPr>
            <a:spLocks noChangeArrowheads="1"/>
          </p:cNvSpPr>
          <p:nvPr/>
        </p:nvSpPr>
        <p:spPr bwMode="auto">
          <a:xfrm rot="5400000">
            <a:off x="2012157" y="1916907"/>
            <a:ext cx="1463675" cy="369887"/>
          </a:xfrm>
          <a:prstGeom prst="rightArrow">
            <a:avLst>
              <a:gd name="adj1" fmla="val 0"/>
              <a:gd name="adj2" fmla="val 56680"/>
            </a:avLst>
          </a:prstGeom>
          <a:solidFill>
            <a:schemeClr val="tx1"/>
          </a:solidFill>
          <a:ln w="25400" algn="ctr">
            <a:solidFill>
              <a:schemeClr val="tx1"/>
            </a:solidFill>
            <a:miter lim="800000"/>
            <a:headEnd/>
            <a:tailEnd/>
          </a:ln>
        </p:spPr>
        <p:txBody>
          <a:bodyPr vert="eaVert" anchor="ctr"/>
          <a:lstStyle/>
          <a:p>
            <a:pPr algn="ctr">
              <a:defRPr/>
            </a:pPr>
            <a:endParaRPr lang="en-US" b="1">
              <a:solidFill>
                <a:schemeClr val="bg1"/>
              </a:solidFill>
              <a:latin typeface="+mn-lt"/>
            </a:endParaRPr>
          </a:p>
        </p:txBody>
      </p:sp>
      <p:sp>
        <p:nvSpPr>
          <p:cNvPr id="18" name="Rectangle 5"/>
          <p:cNvSpPr>
            <a:spLocks noChangeArrowheads="1"/>
          </p:cNvSpPr>
          <p:nvPr/>
        </p:nvSpPr>
        <p:spPr bwMode="auto">
          <a:xfrm>
            <a:off x="1349375" y="1001713"/>
            <a:ext cx="3038475" cy="736600"/>
          </a:xfrm>
          <a:prstGeom prst="rect">
            <a:avLst/>
          </a:prstGeom>
          <a:solidFill>
            <a:schemeClr val="tx2">
              <a:lumMod val="60000"/>
              <a:lumOff val="40000"/>
            </a:schemeClr>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n-US" altLang="es-AR" b="1" dirty="0" err="1" smtClean="0">
                <a:solidFill>
                  <a:schemeClr val="bg1"/>
                </a:solidFill>
              </a:rPr>
              <a:t>AvisosOrdenados</a:t>
            </a:r>
            <a:endParaRPr lang="en-US" altLang="es-AR" b="1" dirty="0">
              <a:solidFill>
                <a:schemeClr val="bg1"/>
              </a:solidFill>
            </a:endParaRPr>
          </a:p>
        </p:txBody>
      </p:sp>
      <p:sp>
        <p:nvSpPr>
          <p:cNvPr id="20" name="Right Arrow 15"/>
          <p:cNvSpPr>
            <a:spLocks noChangeArrowheads="1"/>
          </p:cNvSpPr>
          <p:nvPr/>
        </p:nvSpPr>
        <p:spPr bwMode="auto">
          <a:xfrm>
            <a:off x="4130146" y="3018631"/>
            <a:ext cx="1463675" cy="369887"/>
          </a:xfrm>
          <a:prstGeom prst="rightArrow">
            <a:avLst>
              <a:gd name="adj1" fmla="val 0"/>
              <a:gd name="adj2" fmla="val 56680"/>
            </a:avLst>
          </a:prstGeom>
          <a:solidFill>
            <a:schemeClr val="tx1"/>
          </a:solidFill>
          <a:ln w="25400" algn="ctr">
            <a:solidFill>
              <a:schemeClr val="tx1"/>
            </a:solidFill>
            <a:miter lim="800000"/>
            <a:headEnd/>
            <a:tailEnd/>
          </a:ln>
        </p:spPr>
        <p:txBody>
          <a:bodyPr vert="eaVert" anchor="ctr"/>
          <a:lstStyle/>
          <a:p>
            <a:pPr algn="ctr">
              <a:defRPr/>
            </a:pPr>
            <a:endParaRPr lang="en-US" b="1">
              <a:solidFill>
                <a:schemeClr val="bg1"/>
              </a:solidFill>
              <a:latin typeface="+mn-lt"/>
            </a:endParaRPr>
          </a:p>
        </p:txBody>
      </p:sp>
      <p:sp>
        <p:nvSpPr>
          <p:cNvPr id="21" name="Rectangle 5"/>
          <p:cNvSpPr>
            <a:spLocks noChangeArrowheads="1"/>
          </p:cNvSpPr>
          <p:nvPr/>
        </p:nvSpPr>
        <p:spPr bwMode="auto">
          <a:xfrm>
            <a:off x="1325563" y="2833688"/>
            <a:ext cx="3038475" cy="736600"/>
          </a:xfrm>
          <a:prstGeom prst="rect">
            <a:avLst/>
          </a:prstGeom>
          <a:solidFill>
            <a:schemeClr val="tx2">
              <a:lumMod val="60000"/>
              <a:lumOff val="40000"/>
            </a:schemeClr>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n-US" altLang="es-AR" b="1" dirty="0" smtClean="0">
                <a:solidFill>
                  <a:schemeClr val="bg1"/>
                </a:solidFill>
              </a:rPr>
              <a:t>*Aviso</a:t>
            </a:r>
            <a:endParaRPr lang="en-US" altLang="es-AR" b="1" dirty="0">
              <a:solidFill>
                <a:schemeClr val="bg1"/>
              </a:solidFill>
            </a:endParaRPr>
          </a:p>
        </p:txBody>
      </p:sp>
    </p:spTree>
    <p:extLst>
      <p:ext uri="{BB962C8B-B14F-4D97-AF65-F5344CB8AC3E}">
        <p14:creationId xmlns:p14="http://schemas.microsoft.com/office/powerpoint/2010/main" val="2011458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Text Box 3"/>
          <p:cNvSpPr txBox="1">
            <a:spLocks noChangeArrowheads="1"/>
          </p:cNvSpPr>
          <p:nvPr/>
        </p:nvSpPr>
        <p:spPr bwMode="auto">
          <a:xfrm>
            <a:off x="411163" y="1048965"/>
            <a:ext cx="7617221"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50000"/>
              </a:spcBef>
              <a:buFontTx/>
              <a:buNone/>
            </a:pPr>
            <a:r>
              <a:rPr lang="en-US" altLang="es-AR" sz="2800" dirty="0" err="1" smtClean="0">
                <a:latin typeface="+mn-lt"/>
              </a:rPr>
              <a:t>En</a:t>
            </a:r>
            <a:r>
              <a:rPr lang="en-US" altLang="es-AR" sz="2800" dirty="0" smtClean="0">
                <a:latin typeface="+mn-lt"/>
              </a:rPr>
              <a:t> Java </a:t>
            </a:r>
            <a:r>
              <a:rPr lang="en-US" altLang="es-AR" sz="2800" dirty="0" err="1" smtClean="0">
                <a:latin typeface="+mn-lt"/>
              </a:rPr>
              <a:t>una</a:t>
            </a:r>
            <a:r>
              <a:rPr lang="en-US" altLang="es-AR" sz="2800" dirty="0" smtClean="0">
                <a:latin typeface="+mn-lt"/>
              </a:rPr>
              <a:t> </a:t>
            </a:r>
            <a:r>
              <a:rPr lang="en-US" altLang="es-AR" sz="2800" b="1" dirty="0" smtClean="0">
                <a:latin typeface="+mn-lt"/>
              </a:rPr>
              <a:t>interface</a:t>
            </a:r>
            <a:r>
              <a:rPr lang="en-US" altLang="es-AR" sz="2800" dirty="0" smtClean="0">
                <a:latin typeface="+mn-lt"/>
              </a:rPr>
              <a:t> </a:t>
            </a:r>
            <a:r>
              <a:rPr lang="en-US" altLang="es-AR" sz="2800" dirty="0" err="1">
                <a:latin typeface="+mn-lt"/>
              </a:rPr>
              <a:t>es</a:t>
            </a:r>
            <a:r>
              <a:rPr lang="en-US" altLang="es-AR" sz="2800" dirty="0">
                <a:latin typeface="+mn-lt"/>
              </a:rPr>
              <a:t> un </a:t>
            </a:r>
            <a:r>
              <a:rPr lang="en-US" altLang="es-AR" sz="2800" dirty="0" err="1">
                <a:latin typeface="+mn-lt"/>
              </a:rPr>
              <a:t>conjunto</a:t>
            </a:r>
            <a:r>
              <a:rPr lang="en-US" altLang="es-AR" sz="2800" dirty="0">
                <a:latin typeface="+mn-lt"/>
              </a:rPr>
              <a:t> de </a:t>
            </a:r>
            <a:r>
              <a:rPr lang="en-US" altLang="es-AR" sz="2800" dirty="0" err="1">
                <a:latin typeface="+mn-lt"/>
              </a:rPr>
              <a:t>métodos</a:t>
            </a:r>
            <a:r>
              <a:rPr lang="en-US" altLang="es-AR" sz="2800" dirty="0">
                <a:latin typeface="+mn-lt"/>
              </a:rPr>
              <a:t> </a:t>
            </a:r>
            <a:r>
              <a:rPr lang="en-US" altLang="es-AR" sz="2800" dirty="0" err="1">
                <a:latin typeface="+mn-lt"/>
              </a:rPr>
              <a:t>relacionados</a:t>
            </a:r>
            <a:r>
              <a:rPr lang="en-US" altLang="es-AR" sz="2800" dirty="0">
                <a:latin typeface="+mn-lt"/>
              </a:rPr>
              <a:t> sin </a:t>
            </a:r>
            <a:r>
              <a:rPr lang="en-US" altLang="es-AR" sz="2800" dirty="0" err="1">
                <a:latin typeface="+mn-lt"/>
              </a:rPr>
              <a:t>una</a:t>
            </a:r>
            <a:r>
              <a:rPr lang="en-US" altLang="es-AR" sz="2800" dirty="0">
                <a:latin typeface="+mn-lt"/>
              </a:rPr>
              <a:t> </a:t>
            </a:r>
            <a:r>
              <a:rPr lang="en-US" altLang="es-AR" sz="2800" dirty="0" err="1">
                <a:latin typeface="+mn-lt"/>
              </a:rPr>
              <a:t>implementación</a:t>
            </a:r>
            <a:r>
              <a:rPr lang="en-US" altLang="es-AR" sz="2800" dirty="0">
                <a:latin typeface="+mn-lt"/>
              </a:rPr>
              <a:t> </a:t>
            </a:r>
            <a:r>
              <a:rPr lang="en-US" altLang="es-AR" sz="2800" dirty="0" err="1">
                <a:latin typeface="+mn-lt"/>
              </a:rPr>
              <a:t>concreta</a:t>
            </a:r>
            <a:r>
              <a:rPr lang="en-US" altLang="es-AR" sz="2800" dirty="0">
                <a:latin typeface="+mn-lt"/>
              </a:rPr>
              <a:t>. </a:t>
            </a:r>
          </a:p>
          <a:p>
            <a:pPr algn="l" eaLnBrk="1" hangingPunct="1">
              <a:spcBef>
                <a:spcPct val="50000"/>
              </a:spcBef>
              <a:buFontTx/>
              <a:buNone/>
            </a:pPr>
            <a:r>
              <a:rPr lang="en-US" altLang="es-AR" sz="2800" dirty="0" err="1" smtClean="0">
                <a:latin typeface="+mn-lt"/>
              </a:rPr>
              <a:t>Una</a:t>
            </a:r>
            <a:r>
              <a:rPr lang="en-US" altLang="es-AR" sz="2800" dirty="0" smtClean="0">
                <a:latin typeface="+mn-lt"/>
              </a:rPr>
              <a:t> </a:t>
            </a:r>
            <a:r>
              <a:rPr lang="en-US" altLang="es-AR" sz="2800" dirty="0">
                <a:latin typeface="+mn-lt"/>
              </a:rPr>
              <a:t>interface </a:t>
            </a:r>
            <a:r>
              <a:rPr lang="en-US" altLang="es-AR" sz="2800" dirty="0" err="1">
                <a:latin typeface="+mn-lt"/>
              </a:rPr>
              <a:t>especifica</a:t>
            </a:r>
            <a:r>
              <a:rPr lang="en-US" altLang="es-AR" sz="2800" dirty="0">
                <a:latin typeface="+mn-lt"/>
              </a:rPr>
              <a:t> las </a:t>
            </a:r>
            <a:r>
              <a:rPr lang="en-US" altLang="es-AR" sz="2800" dirty="0" err="1">
                <a:latin typeface="+mn-lt"/>
              </a:rPr>
              <a:t>signaturas</a:t>
            </a:r>
            <a:r>
              <a:rPr lang="en-US" altLang="es-AR" sz="2800" dirty="0">
                <a:latin typeface="+mn-lt"/>
              </a:rPr>
              <a:t> de un </a:t>
            </a:r>
            <a:r>
              <a:rPr lang="en-US" altLang="es-AR" sz="2800" dirty="0" err="1">
                <a:latin typeface="+mn-lt"/>
              </a:rPr>
              <a:t>conjunto</a:t>
            </a:r>
            <a:r>
              <a:rPr lang="en-US" altLang="es-AR" sz="2800" dirty="0">
                <a:latin typeface="+mn-lt"/>
              </a:rPr>
              <a:t> de </a:t>
            </a:r>
            <a:r>
              <a:rPr lang="en-US" altLang="es-AR" sz="2800" dirty="0" err="1">
                <a:latin typeface="+mn-lt"/>
              </a:rPr>
              <a:t>métodos</a:t>
            </a:r>
            <a:r>
              <a:rPr lang="en-US" altLang="es-AR" sz="2800" dirty="0">
                <a:latin typeface="+mn-lt"/>
              </a:rPr>
              <a:t> que </a:t>
            </a:r>
            <a:r>
              <a:rPr lang="en-US" altLang="es-AR" sz="2800" dirty="0" err="1">
                <a:latin typeface="+mn-lt"/>
              </a:rPr>
              <a:t>luego</a:t>
            </a:r>
            <a:r>
              <a:rPr lang="en-US" altLang="es-AR" sz="2800" dirty="0">
                <a:latin typeface="+mn-lt"/>
              </a:rPr>
              <a:t> van a </a:t>
            </a:r>
            <a:r>
              <a:rPr lang="en-US" altLang="es-AR" sz="2800" dirty="0" err="1">
                <a:latin typeface="+mn-lt"/>
              </a:rPr>
              <a:t>ser</a:t>
            </a:r>
            <a:r>
              <a:rPr lang="en-US" altLang="es-AR" sz="2800" dirty="0">
                <a:latin typeface="+mn-lt"/>
              </a:rPr>
              <a:t> </a:t>
            </a:r>
            <a:r>
              <a:rPr lang="en-US" altLang="es-AR" sz="2800" dirty="0" err="1">
                <a:latin typeface="+mn-lt"/>
              </a:rPr>
              <a:t>implementados</a:t>
            </a:r>
            <a:r>
              <a:rPr lang="en-US" altLang="es-AR" sz="2800" dirty="0">
                <a:latin typeface="+mn-lt"/>
              </a:rPr>
              <a:t> </a:t>
            </a:r>
            <a:r>
              <a:rPr lang="en-US" altLang="es-AR" sz="2800" dirty="0" err="1">
                <a:latin typeface="+mn-lt"/>
              </a:rPr>
              <a:t>por</a:t>
            </a:r>
            <a:r>
              <a:rPr lang="en-US" altLang="es-AR" sz="2800" dirty="0">
                <a:latin typeface="+mn-lt"/>
              </a:rPr>
              <a:t> </a:t>
            </a:r>
            <a:r>
              <a:rPr lang="en-US" altLang="es-AR" sz="2800" dirty="0" err="1">
                <a:latin typeface="+mn-lt"/>
              </a:rPr>
              <a:t>una</a:t>
            </a:r>
            <a:r>
              <a:rPr lang="en-US" altLang="es-AR" sz="2800" dirty="0">
                <a:latin typeface="+mn-lt"/>
              </a:rPr>
              <a:t> o </a:t>
            </a:r>
            <a:r>
              <a:rPr lang="en-US" altLang="es-AR" sz="2800" dirty="0" err="1">
                <a:latin typeface="+mn-lt"/>
              </a:rPr>
              <a:t>más</a:t>
            </a:r>
            <a:r>
              <a:rPr lang="en-US" altLang="es-AR" sz="2800" dirty="0">
                <a:latin typeface="+mn-lt"/>
              </a:rPr>
              <a:t> </a:t>
            </a:r>
            <a:r>
              <a:rPr lang="en-US" altLang="es-AR" sz="2800" dirty="0" err="1">
                <a:latin typeface="+mn-lt"/>
              </a:rPr>
              <a:t>clases</a:t>
            </a:r>
            <a:r>
              <a:rPr lang="en-US" altLang="es-AR" sz="2800" dirty="0">
                <a:latin typeface="+mn-lt"/>
              </a:rPr>
              <a:t>. </a:t>
            </a:r>
          </a:p>
          <a:p>
            <a:pPr algn="l" eaLnBrk="1" hangingPunct="1">
              <a:spcBef>
                <a:spcPct val="50000"/>
              </a:spcBef>
              <a:buFontTx/>
              <a:buNone/>
            </a:pPr>
            <a:r>
              <a:rPr lang="en-US" altLang="es-AR" sz="2800" dirty="0" err="1">
                <a:latin typeface="+mn-lt"/>
              </a:rPr>
              <a:t>Todos</a:t>
            </a:r>
            <a:r>
              <a:rPr lang="en-US" altLang="es-AR" sz="2800" dirty="0">
                <a:latin typeface="+mn-lt"/>
              </a:rPr>
              <a:t> </a:t>
            </a:r>
            <a:r>
              <a:rPr lang="en-US" altLang="es-AR" sz="2800" dirty="0" err="1">
                <a:latin typeface="+mn-lt"/>
              </a:rPr>
              <a:t>los</a:t>
            </a:r>
            <a:r>
              <a:rPr lang="en-US" altLang="es-AR" sz="2800" dirty="0">
                <a:latin typeface="+mn-lt"/>
              </a:rPr>
              <a:t> </a:t>
            </a:r>
            <a:r>
              <a:rPr lang="en-US" altLang="es-AR" sz="2800" dirty="0" err="1">
                <a:latin typeface="+mn-lt"/>
              </a:rPr>
              <a:t>métodos</a:t>
            </a:r>
            <a:r>
              <a:rPr lang="en-US" altLang="es-AR" sz="2800" dirty="0">
                <a:latin typeface="+mn-lt"/>
              </a:rPr>
              <a:t> </a:t>
            </a:r>
            <a:r>
              <a:rPr lang="en-US" altLang="es-AR" sz="2800" dirty="0" err="1">
                <a:latin typeface="+mn-lt"/>
              </a:rPr>
              <a:t>provistos</a:t>
            </a:r>
            <a:r>
              <a:rPr lang="en-US" altLang="es-AR" sz="2800" dirty="0">
                <a:latin typeface="+mn-lt"/>
              </a:rPr>
              <a:t> </a:t>
            </a:r>
            <a:r>
              <a:rPr lang="en-US" altLang="es-AR" sz="2800" dirty="0" err="1">
                <a:latin typeface="+mn-lt"/>
              </a:rPr>
              <a:t>por</a:t>
            </a:r>
            <a:r>
              <a:rPr lang="en-US" altLang="es-AR" sz="2800" dirty="0">
                <a:latin typeface="+mn-lt"/>
              </a:rPr>
              <a:t> </a:t>
            </a:r>
            <a:r>
              <a:rPr lang="en-US" altLang="es-AR" sz="2800" dirty="0" err="1">
                <a:latin typeface="+mn-lt"/>
              </a:rPr>
              <a:t>una</a:t>
            </a:r>
            <a:r>
              <a:rPr lang="en-US" altLang="es-AR" sz="2800" dirty="0">
                <a:latin typeface="+mn-lt"/>
              </a:rPr>
              <a:t> interface son </a:t>
            </a:r>
            <a:r>
              <a:rPr lang="en-US" altLang="es-AR" sz="2800" dirty="0" err="1" smtClean="0">
                <a:latin typeface="+mn-lt"/>
              </a:rPr>
              <a:t>públicos</a:t>
            </a:r>
            <a:r>
              <a:rPr lang="en-US" altLang="es-AR" sz="2800" dirty="0" smtClean="0">
                <a:latin typeface="+mn-lt"/>
              </a:rPr>
              <a:t> y no </a:t>
            </a:r>
            <a:r>
              <a:rPr lang="en-US" altLang="es-AR" sz="2800" dirty="0" err="1" smtClean="0">
                <a:latin typeface="+mn-lt"/>
              </a:rPr>
              <a:t>están</a:t>
            </a:r>
            <a:r>
              <a:rPr lang="en-US" altLang="es-AR" sz="2800" dirty="0" smtClean="0">
                <a:latin typeface="+mn-lt"/>
              </a:rPr>
              <a:t> </a:t>
            </a:r>
            <a:r>
              <a:rPr lang="en-US" altLang="es-AR" sz="2800" dirty="0" err="1" smtClean="0">
                <a:latin typeface="+mn-lt"/>
              </a:rPr>
              <a:t>implementados</a:t>
            </a:r>
            <a:r>
              <a:rPr lang="en-US" altLang="es-AR" sz="2800" dirty="0" smtClean="0">
                <a:latin typeface="+mn-lt"/>
              </a:rPr>
              <a:t>. </a:t>
            </a:r>
            <a:endParaRPr lang="en-US" altLang="es-AR" sz="2800" dirty="0">
              <a:latin typeface="+mn-lt"/>
            </a:endParaRPr>
          </a:p>
          <a:p>
            <a:pPr algn="l" eaLnBrk="1" hangingPunct="1">
              <a:spcBef>
                <a:spcPct val="50000"/>
              </a:spcBef>
              <a:buFontTx/>
              <a:buNone/>
            </a:pPr>
            <a:r>
              <a:rPr lang="en-US" altLang="es-AR" sz="2800" dirty="0" err="1">
                <a:latin typeface="+mn-lt"/>
              </a:rPr>
              <a:t>Una</a:t>
            </a:r>
            <a:r>
              <a:rPr lang="en-US" altLang="es-AR" sz="2800" dirty="0">
                <a:latin typeface="+mn-lt"/>
              </a:rPr>
              <a:t> interface define un </a:t>
            </a:r>
            <a:r>
              <a:rPr lang="en-US" altLang="es-AR" sz="2800" b="1" dirty="0" err="1">
                <a:latin typeface="+mn-lt"/>
              </a:rPr>
              <a:t>tipo</a:t>
            </a:r>
            <a:r>
              <a:rPr lang="en-US" altLang="es-AR" sz="2800" dirty="0">
                <a:latin typeface="+mn-lt"/>
              </a:rPr>
              <a:t> a </a:t>
            </a:r>
            <a:r>
              <a:rPr lang="en-US" altLang="es-AR" sz="2800" dirty="0" err="1">
                <a:latin typeface="+mn-lt"/>
              </a:rPr>
              <a:t>partir</a:t>
            </a:r>
            <a:r>
              <a:rPr lang="en-US" altLang="es-AR" sz="2800" dirty="0">
                <a:latin typeface="+mn-lt"/>
              </a:rPr>
              <a:t> del </a:t>
            </a:r>
            <a:r>
              <a:rPr lang="en-US" altLang="es-AR" sz="2800" dirty="0" err="1">
                <a:latin typeface="+mn-lt"/>
              </a:rPr>
              <a:t>cual</a:t>
            </a:r>
            <a:r>
              <a:rPr lang="en-US" altLang="es-AR" sz="2800" dirty="0">
                <a:latin typeface="+mn-lt"/>
              </a:rPr>
              <a:t> </a:t>
            </a:r>
            <a:r>
              <a:rPr lang="en-US" altLang="es-AR" sz="2800" dirty="0" err="1">
                <a:latin typeface="+mn-lt"/>
              </a:rPr>
              <a:t>es</a:t>
            </a:r>
            <a:r>
              <a:rPr lang="en-US" altLang="es-AR" sz="2800" dirty="0">
                <a:latin typeface="+mn-lt"/>
              </a:rPr>
              <a:t> </a:t>
            </a:r>
            <a:r>
              <a:rPr lang="en-US" altLang="es-AR" sz="2800" dirty="0" err="1">
                <a:latin typeface="+mn-lt"/>
              </a:rPr>
              <a:t>posible</a:t>
            </a:r>
            <a:r>
              <a:rPr lang="en-US" altLang="es-AR" sz="2800" dirty="0">
                <a:latin typeface="+mn-lt"/>
              </a:rPr>
              <a:t> </a:t>
            </a:r>
            <a:r>
              <a:rPr lang="en-US" altLang="es-AR" sz="2800" dirty="0" err="1">
                <a:latin typeface="+mn-lt"/>
              </a:rPr>
              <a:t>declarar</a:t>
            </a:r>
            <a:r>
              <a:rPr lang="en-US" altLang="es-AR" sz="2800" dirty="0">
                <a:latin typeface="+mn-lt"/>
              </a:rPr>
              <a:t> variables </a:t>
            </a:r>
            <a:r>
              <a:rPr lang="en-US" altLang="es-AR" sz="2800" dirty="0" err="1">
                <a:latin typeface="+mn-lt"/>
              </a:rPr>
              <a:t>pero</a:t>
            </a:r>
            <a:r>
              <a:rPr lang="en-US" altLang="es-AR" sz="2800" dirty="0">
                <a:latin typeface="+mn-lt"/>
              </a:rPr>
              <a:t> no </a:t>
            </a:r>
            <a:r>
              <a:rPr lang="en-US" altLang="es-AR" sz="2800" dirty="0" err="1">
                <a:latin typeface="+mn-lt"/>
              </a:rPr>
              <a:t>crear</a:t>
            </a:r>
            <a:r>
              <a:rPr lang="en-US" altLang="es-AR" sz="2800" dirty="0">
                <a:latin typeface="+mn-lt"/>
              </a:rPr>
              <a:t> </a:t>
            </a:r>
            <a:r>
              <a:rPr lang="en-US" altLang="es-AR" sz="2800" dirty="0" err="1" smtClean="0">
                <a:latin typeface="+mn-lt"/>
              </a:rPr>
              <a:t>instancias</a:t>
            </a:r>
            <a:r>
              <a:rPr lang="en-US" altLang="es-AR" sz="2800" dirty="0" smtClean="0">
                <a:latin typeface="+mn-lt"/>
              </a:rPr>
              <a:t>.</a:t>
            </a:r>
            <a:endParaRPr lang="en-US" altLang="es-AR" sz="2800" dirty="0">
              <a:latin typeface="+mn-lt"/>
            </a:endParaRPr>
          </a:p>
          <a:p>
            <a:pPr algn="l" eaLnBrk="1" hangingPunct="1">
              <a:spcBef>
                <a:spcPct val="50000"/>
              </a:spcBef>
              <a:buFontTx/>
              <a:buNone/>
            </a:pPr>
            <a:endParaRPr lang="en-US" altLang="es-AR" sz="2800" dirty="0">
              <a:latin typeface="+mn-lt"/>
            </a:endParaRPr>
          </a:p>
        </p:txBody>
      </p:sp>
      <p:sp>
        <p:nvSpPr>
          <p:cNvPr id="5" name="Rectangle 2"/>
          <p:cNvSpPr>
            <a:spLocks noChangeArrowheads="1"/>
          </p:cNvSpPr>
          <p:nvPr/>
        </p:nvSpPr>
        <p:spPr bwMode="auto">
          <a:xfrm>
            <a:off x="457200" y="260648"/>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ES" altLang="es-AR" sz="3200" b="1" dirty="0" smtClean="0">
                <a:solidFill>
                  <a:schemeClr val="tx2"/>
                </a:solidFill>
              </a:rPr>
              <a:t>Interfaces en Java </a:t>
            </a:r>
            <a:endParaRPr lang="en-US" altLang="es-AR" sz="3200" b="1" dirty="0">
              <a:solidFill>
                <a:schemeClr val="tx2"/>
              </a:solidFill>
            </a:endParaRPr>
          </a:p>
        </p:txBody>
      </p:sp>
    </p:spTree>
    <p:extLst>
      <p:ext uri="{BB962C8B-B14F-4D97-AF65-F5344CB8AC3E}">
        <p14:creationId xmlns:p14="http://schemas.microsoft.com/office/powerpoint/2010/main" val="39779156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Introducción a la Programación Orientada a Objetos</a:t>
            </a:r>
            <a:endParaRPr lang="es-ES"/>
          </a:p>
        </p:txBody>
      </p:sp>
      <p:sp>
        <p:nvSpPr>
          <p:cNvPr id="16387" name="Text Box 2"/>
          <p:cNvSpPr txBox="1">
            <a:spLocks noChangeArrowheads="1"/>
          </p:cNvSpPr>
          <p:nvPr/>
        </p:nvSpPr>
        <p:spPr bwMode="auto">
          <a:xfrm>
            <a:off x="411163" y="967948"/>
            <a:ext cx="7473205" cy="2893100"/>
          </a:xfrm>
          <a:prstGeom prst="rect">
            <a:avLst/>
          </a:prstGeom>
          <a:solidFill>
            <a:srgbClr val="FFFF99"/>
          </a:solidFill>
          <a:ln>
            <a:noFill/>
          </a:ln>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2600" b="1" dirty="0" err="1">
                <a:solidFill>
                  <a:srgbClr val="FF0000"/>
                </a:solidFill>
                <a:latin typeface="Courier New" pitchFamily="49" charset="0"/>
              </a:rPr>
              <a:t>abstract</a:t>
            </a:r>
            <a:r>
              <a:rPr lang="es-AR" altLang="es-AR" sz="2600" b="1" dirty="0">
                <a:solidFill>
                  <a:srgbClr val="FF0000"/>
                </a:solidFill>
                <a:latin typeface="Courier New" pitchFamily="49" charset="0"/>
              </a:rPr>
              <a:t> </a:t>
            </a:r>
            <a:r>
              <a:rPr lang="es-AR" altLang="es-AR" sz="2600" b="1" dirty="0" err="1">
                <a:latin typeface="Courier New" pitchFamily="49" charset="0"/>
              </a:rPr>
              <a:t>class</a:t>
            </a:r>
            <a:r>
              <a:rPr lang="es-AR" altLang="es-AR" sz="2600" b="1" dirty="0">
                <a:latin typeface="Courier New" pitchFamily="49" charset="0"/>
              </a:rPr>
              <a:t> Aviso{</a:t>
            </a:r>
          </a:p>
          <a:p>
            <a:pPr algn="l" eaLnBrk="1" hangingPunct="1">
              <a:spcBef>
                <a:spcPct val="0"/>
              </a:spcBef>
              <a:buFontTx/>
              <a:buNone/>
            </a:pPr>
            <a:endParaRPr lang="es-AR" altLang="es-AR" sz="2600" b="1" dirty="0">
              <a:latin typeface="Courier New" pitchFamily="49" charset="0"/>
            </a:endParaRPr>
          </a:p>
          <a:p>
            <a:pPr algn="l" eaLnBrk="1" hangingPunct="1">
              <a:spcBef>
                <a:spcPct val="0"/>
              </a:spcBef>
              <a:buFontTx/>
              <a:buNone/>
            </a:pPr>
            <a:r>
              <a:rPr lang="es-AR" altLang="es-AR" sz="2600" b="1" dirty="0" err="1">
                <a:latin typeface="Courier New" pitchFamily="49" charset="0"/>
              </a:rPr>
              <a:t>protected</a:t>
            </a:r>
            <a:r>
              <a:rPr lang="es-AR" altLang="es-AR" sz="2600" b="1" dirty="0">
                <a:latin typeface="Courier New" pitchFamily="49" charset="0"/>
              </a:rPr>
              <a:t> </a:t>
            </a:r>
            <a:r>
              <a:rPr lang="es-AR" altLang="es-AR" sz="2600" b="1" dirty="0" err="1">
                <a:latin typeface="Courier New" pitchFamily="49" charset="0"/>
              </a:rPr>
              <a:t>String</a:t>
            </a:r>
            <a:r>
              <a:rPr lang="es-AR" altLang="es-AR" sz="2600" b="1" dirty="0">
                <a:latin typeface="Courier New" pitchFamily="49" charset="0"/>
              </a:rPr>
              <a:t> nombre;</a:t>
            </a:r>
          </a:p>
          <a:p>
            <a:pPr algn="l" eaLnBrk="1" hangingPunct="1">
              <a:spcBef>
                <a:spcPct val="0"/>
              </a:spcBef>
              <a:buFontTx/>
              <a:buNone/>
            </a:pPr>
            <a:r>
              <a:rPr lang="es-AR" altLang="es-AR" sz="2600" b="1" dirty="0" err="1">
                <a:latin typeface="Courier New" pitchFamily="49" charset="0"/>
              </a:rPr>
              <a:t>protected</a:t>
            </a:r>
            <a:r>
              <a:rPr lang="es-AR" altLang="es-AR" sz="2600" b="1" dirty="0">
                <a:latin typeface="Courier New" pitchFamily="49" charset="0"/>
              </a:rPr>
              <a:t> </a:t>
            </a:r>
            <a:r>
              <a:rPr lang="es-AR" altLang="es-AR" sz="2600" b="1" dirty="0" err="1">
                <a:latin typeface="Courier New" pitchFamily="49" charset="0"/>
              </a:rPr>
              <a:t>String</a:t>
            </a:r>
            <a:r>
              <a:rPr lang="es-AR" altLang="es-AR" sz="2600" b="1" dirty="0">
                <a:latin typeface="Courier New" pitchFamily="49" charset="0"/>
              </a:rPr>
              <a:t> producto;</a:t>
            </a:r>
          </a:p>
          <a:p>
            <a:pPr algn="l" eaLnBrk="1" hangingPunct="1">
              <a:spcBef>
                <a:spcPct val="0"/>
              </a:spcBef>
              <a:buFontTx/>
              <a:buNone/>
            </a:pPr>
            <a:r>
              <a:rPr lang="es-ES_tradnl" altLang="es-AR" sz="2600" b="1" dirty="0" err="1">
                <a:latin typeface="Courier New" pitchFamily="49" charset="0"/>
              </a:rPr>
              <a:t>protected</a:t>
            </a:r>
            <a:r>
              <a:rPr lang="es-ES_tradnl" altLang="es-AR" sz="2600" b="1" dirty="0">
                <a:latin typeface="Courier New" pitchFamily="49" charset="0"/>
              </a:rPr>
              <a:t> </a:t>
            </a:r>
            <a:r>
              <a:rPr lang="es-ES_tradnl" altLang="es-AR" sz="2600" b="1" dirty="0" err="1">
                <a:latin typeface="Courier New" pitchFamily="49" charset="0"/>
              </a:rPr>
              <a:t>String</a:t>
            </a:r>
            <a:r>
              <a:rPr lang="es-ES_tradnl" altLang="es-AR" sz="2600" b="1" dirty="0">
                <a:latin typeface="Courier New" pitchFamily="49" charset="0"/>
              </a:rPr>
              <a:t> empresa;</a:t>
            </a:r>
            <a:endParaRPr lang="es-AR" altLang="es-AR" sz="2600" b="1" dirty="0">
              <a:latin typeface="Courier New" pitchFamily="49" charset="0"/>
            </a:endParaRPr>
          </a:p>
          <a:p>
            <a:pPr algn="l" eaLnBrk="1" hangingPunct="1">
              <a:spcBef>
                <a:spcPct val="0"/>
              </a:spcBef>
              <a:buFontTx/>
              <a:buNone/>
            </a:pPr>
            <a:r>
              <a:rPr lang="es-AR" altLang="es-AR" sz="2600" b="1" dirty="0" err="1">
                <a:latin typeface="Courier New" pitchFamily="49" charset="0"/>
              </a:rPr>
              <a:t>protected</a:t>
            </a:r>
            <a:r>
              <a:rPr lang="es-AR" altLang="es-AR" sz="2600" b="1" dirty="0">
                <a:latin typeface="Courier New" pitchFamily="49" charset="0"/>
              </a:rPr>
              <a:t> Fecha </a:t>
            </a:r>
            <a:r>
              <a:rPr lang="es-AR" altLang="es-AR" sz="2600" b="1" dirty="0" smtClean="0">
                <a:latin typeface="Courier New" pitchFamily="49" charset="0"/>
              </a:rPr>
              <a:t>desde</a:t>
            </a:r>
            <a:r>
              <a:rPr lang="es-AR" altLang="es-AR" sz="2600" b="1" dirty="0">
                <a:latin typeface="Courier New" pitchFamily="49" charset="0"/>
              </a:rPr>
              <a:t>;</a:t>
            </a:r>
          </a:p>
          <a:p>
            <a:pPr algn="l" eaLnBrk="1" hangingPunct="1">
              <a:spcBef>
                <a:spcPct val="0"/>
              </a:spcBef>
              <a:buFontTx/>
              <a:buNone/>
            </a:pPr>
            <a:r>
              <a:rPr lang="es-AR" altLang="es-AR" sz="2600" b="1" dirty="0" err="1">
                <a:latin typeface="Courier New" pitchFamily="49" charset="0"/>
              </a:rPr>
              <a:t>protected</a:t>
            </a:r>
            <a:r>
              <a:rPr lang="es-AR" altLang="es-AR" sz="2600" b="1" dirty="0">
                <a:latin typeface="Courier New" pitchFamily="49" charset="0"/>
              </a:rPr>
              <a:t> </a:t>
            </a:r>
            <a:r>
              <a:rPr lang="es-AR" altLang="es-AR" sz="2600" b="1" dirty="0" err="1">
                <a:latin typeface="Courier New" pitchFamily="49" charset="0"/>
              </a:rPr>
              <a:t>int</a:t>
            </a:r>
            <a:r>
              <a:rPr lang="es-AR" altLang="es-AR" sz="2600" b="1" dirty="0">
                <a:latin typeface="Courier New" pitchFamily="49" charset="0"/>
              </a:rPr>
              <a:t> </a:t>
            </a:r>
            <a:r>
              <a:rPr lang="es-AR" altLang="es-AR" sz="2600" b="1" dirty="0" err="1">
                <a:latin typeface="Courier New" pitchFamily="49" charset="0"/>
              </a:rPr>
              <a:t>dias</a:t>
            </a:r>
            <a:r>
              <a:rPr lang="es-AR" altLang="es-AR" sz="2600" b="1" dirty="0" smtClean="0">
                <a:latin typeface="Courier New" pitchFamily="49" charset="0"/>
              </a:rPr>
              <a:t>;</a:t>
            </a:r>
            <a:endParaRPr lang="es-AR" altLang="es-AR" sz="2600" b="1" dirty="0">
              <a:latin typeface="Courier New" pitchFamily="49" charset="0"/>
            </a:endParaRPr>
          </a:p>
        </p:txBody>
      </p:sp>
      <p:sp>
        <p:nvSpPr>
          <p:cNvPr id="7" name="Text Box 2"/>
          <p:cNvSpPr txBox="1">
            <a:spLocks noChangeArrowheads="1"/>
          </p:cNvSpPr>
          <p:nvPr/>
        </p:nvSpPr>
        <p:spPr bwMode="auto">
          <a:xfrm>
            <a:off x="411163" y="4005064"/>
            <a:ext cx="7977261" cy="289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50000"/>
              </a:spcBef>
              <a:buFontTx/>
              <a:buNone/>
            </a:pPr>
            <a:r>
              <a:rPr lang="es-AR" altLang="es-AR" sz="2800" dirty="0">
                <a:latin typeface="+mn-lt"/>
              </a:rPr>
              <a:t>El atributo </a:t>
            </a:r>
            <a:r>
              <a:rPr lang="es-AR" altLang="es-AR" sz="2800" b="1" dirty="0" err="1">
                <a:latin typeface="Courier New" panose="02070309020205020404" pitchFamily="49" charset="0"/>
                <a:cs typeface="Courier New" panose="02070309020205020404" pitchFamily="49" charset="0"/>
              </a:rPr>
              <a:t>dias</a:t>
            </a:r>
            <a:r>
              <a:rPr lang="es-AR" altLang="es-AR" sz="2800" dirty="0">
                <a:latin typeface="+mn-lt"/>
              </a:rPr>
              <a:t> indica la cantidad de días que dura la </a:t>
            </a:r>
            <a:r>
              <a:rPr lang="es-AR" altLang="es-AR" sz="2800" dirty="0" smtClean="0">
                <a:latin typeface="+mn-lt"/>
              </a:rPr>
              <a:t>campaña.</a:t>
            </a:r>
          </a:p>
          <a:p>
            <a:pPr algn="l" eaLnBrk="1" hangingPunct="1">
              <a:spcBef>
                <a:spcPct val="50000"/>
              </a:spcBef>
              <a:buFontTx/>
              <a:buNone/>
            </a:pPr>
            <a:r>
              <a:rPr lang="es-AR" altLang="es-AR" sz="2800" dirty="0" smtClean="0">
                <a:latin typeface="+mn-lt"/>
              </a:rPr>
              <a:t>No hay dos avisos que coincidan en los atributos nombre-empresa, es decir, puede haber dos avisos de la misma empresa O con el mismo nombre, pero no con de la misma empresa Y con el mismo nombre. </a:t>
            </a:r>
            <a:endParaRPr lang="es-AR" altLang="es-AR" sz="2800" dirty="0">
              <a:latin typeface="+mn-lt"/>
            </a:endParaRPr>
          </a:p>
        </p:txBody>
      </p:sp>
      <p:sp>
        <p:nvSpPr>
          <p:cNvPr id="6"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Tree>
    <p:extLst>
      <p:ext uri="{BB962C8B-B14F-4D97-AF65-F5344CB8AC3E}">
        <p14:creationId xmlns:p14="http://schemas.microsoft.com/office/powerpoint/2010/main" val="2108571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3"/>
          <p:cNvSpPr>
            <a:spLocks noGrp="1"/>
          </p:cNvSpPr>
          <p:nvPr>
            <p:ph type="ftr" sz="quarter" idx="10"/>
          </p:nvPr>
        </p:nvSpPr>
        <p:spPr/>
        <p:txBody>
          <a:bodyPr/>
          <a:lstStyle/>
          <a:p>
            <a:pPr>
              <a:defRPr/>
            </a:pPr>
            <a:r>
              <a:rPr lang="en-US" smtClean="0"/>
              <a:t>Introducción a la Programación Orientada a Objetos</a:t>
            </a:r>
            <a:endParaRPr lang="es-ES" smtClean="0"/>
          </a:p>
        </p:txBody>
      </p:sp>
      <p:sp>
        <p:nvSpPr>
          <p:cNvPr id="18435" name="Text Box 2"/>
          <p:cNvSpPr txBox="1">
            <a:spLocks noChangeArrowheads="1"/>
          </p:cNvSpPr>
          <p:nvPr/>
        </p:nvSpPr>
        <p:spPr bwMode="auto">
          <a:xfrm>
            <a:off x="411163" y="959817"/>
            <a:ext cx="7617221" cy="3785652"/>
          </a:xfrm>
          <a:prstGeom prst="rect">
            <a:avLst/>
          </a:prstGeom>
          <a:solidFill>
            <a:srgbClr val="FFFF99"/>
          </a:solidFill>
          <a:ln>
            <a:noFill/>
          </a:ln>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b="1" dirty="0" err="1">
                <a:solidFill>
                  <a:srgbClr val="FF0000"/>
                </a:solidFill>
                <a:latin typeface="Courier New" pitchFamily="49" charset="0"/>
              </a:rPr>
              <a:t>abstract</a:t>
            </a:r>
            <a:r>
              <a:rPr lang="es-AR" altLang="es-AR" b="1" dirty="0">
                <a:latin typeface="Courier New" pitchFamily="49" charset="0"/>
              </a:rPr>
              <a:t> </a:t>
            </a:r>
            <a:r>
              <a:rPr lang="es-AR" altLang="es-AR" b="1" dirty="0" err="1">
                <a:latin typeface="Courier New" pitchFamily="49" charset="0"/>
              </a:rPr>
              <a:t>class</a:t>
            </a:r>
            <a:r>
              <a:rPr lang="es-AR" altLang="es-AR" b="1" dirty="0">
                <a:latin typeface="Courier New" pitchFamily="49" charset="0"/>
              </a:rPr>
              <a:t> Aviso{</a:t>
            </a:r>
          </a:p>
          <a:p>
            <a:pPr algn="l" eaLnBrk="1" hangingPunct="1">
              <a:spcBef>
                <a:spcPct val="0"/>
              </a:spcBef>
              <a:buFontTx/>
              <a:buNone/>
            </a:pPr>
            <a:endParaRPr lang="es-AR" altLang="es-AR" b="1" dirty="0">
              <a:latin typeface="Courier New" pitchFamily="49" charset="0"/>
            </a:endParaRPr>
          </a:p>
          <a:p>
            <a:pPr algn="l" eaLnBrk="1" hangingPunct="1">
              <a:spcBef>
                <a:spcPct val="0"/>
              </a:spcBef>
              <a:buFontTx/>
              <a:buNone/>
            </a:pPr>
            <a:r>
              <a:rPr lang="es-AR" altLang="es-AR" b="1" dirty="0" err="1">
                <a:latin typeface="Courier New" pitchFamily="49" charset="0"/>
              </a:rPr>
              <a:t>protected</a:t>
            </a:r>
            <a:r>
              <a:rPr lang="es-AR" altLang="es-AR" b="1" dirty="0">
                <a:latin typeface="Courier New" pitchFamily="49" charset="0"/>
              </a:rPr>
              <a:t> </a:t>
            </a:r>
            <a:r>
              <a:rPr lang="es-AR" altLang="es-AR" b="1" dirty="0" err="1">
                <a:latin typeface="Courier New" pitchFamily="49" charset="0"/>
              </a:rPr>
              <a:t>String</a:t>
            </a:r>
            <a:r>
              <a:rPr lang="es-AR" altLang="es-AR" b="1" dirty="0">
                <a:latin typeface="Courier New" pitchFamily="49" charset="0"/>
              </a:rPr>
              <a:t> nombre;</a:t>
            </a:r>
          </a:p>
          <a:p>
            <a:pPr algn="l" eaLnBrk="1" hangingPunct="1">
              <a:spcBef>
                <a:spcPct val="0"/>
              </a:spcBef>
              <a:buFontTx/>
              <a:buNone/>
            </a:pPr>
            <a:r>
              <a:rPr lang="es-AR" altLang="es-AR" b="1" dirty="0" err="1">
                <a:latin typeface="Courier New" pitchFamily="49" charset="0"/>
              </a:rPr>
              <a:t>protected</a:t>
            </a:r>
            <a:r>
              <a:rPr lang="es-AR" altLang="es-AR" b="1" dirty="0">
                <a:latin typeface="Courier New" pitchFamily="49" charset="0"/>
              </a:rPr>
              <a:t> </a:t>
            </a:r>
            <a:r>
              <a:rPr lang="es-AR" altLang="es-AR" b="1" dirty="0" err="1">
                <a:latin typeface="Courier New" pitchFamily="49" charset="0"/>
              </a:rPr>
              <a:t>String</a:t>
            </a:r>
            <a:r>
              <a:rPr lang="es-AR" altLang="es-AR" b="1" dirty="0">
                <a:latin typeface="Courier New" pitchFamily="49" charset="0"/>
              </a:rPr>
              <a:t> producto;</a:t>
            </a:r>
          </a:p>
          <a:p>
            <a:pPr algn="l" eaLnBrk="1" hangingPunct="1">
              <a:spcBef>
                <a:spcPct val="0"/>
              </a:spcBef>
              <a:buFontTx/>
              <a:buNone/>
            </a:pPr>
            <a:r>
              <a:rPr lang="es-AR" altLang="es-AR" b="1" dirty="0" err="1">
                <a:latin typeface="Courier New" pitchFamily="49" charset="0"/>
              </a:rPr>
              <a:t>protected</a:t>
            </a:r>
            <a:r>
              <a:rPr lang="es-AR" altLang="es-AR" b="1" dirty="0">
                <a:latin typeface="Courier New" pitchFamily="49" charset="0"/>
              </a:rPr>
              <a:t> </a:t>
            </a:r>
            <a:r>
              <a:rPr lang="es-AR" altLang="es-AR" b="1" dirty="0" err="1">
                <a:latin typeface="Courier New" pitchFamily="49" charset="0"/>
              </a:rPr>
              <a:t>String</a:t>
            </a:r>
            <a:r>
              <a:rPr lang="es-AR" altLang="es-AR" b="1" dirty="0">
                <a:latin typeface="Courier New" pitchFamily="49" charset="0"/>
              </a:rPr>
              <a:t> empresa;</a:t>
            </a:r>
          </a:p>
          <a:p>
            <a:pPr algn="l" eaLnBrk="1" hangingPunct="1">
              <a:spcBef>
                <a:spcPct val="0"/>
              </a:spcBef>
              <a:buFontTx/>
              <a:buNone/>
            </a:pPr>
            <a:r>
              <a:rPr lang="es-AR" altLang="es-AR" b="1" dirty="0" err="1">
                <a:latin typeface="Courier New" pitchFamily="49" charset="0"/>
              </a:rPr>
              <a:t>protected</a:t>
            </a:r>
            <a:r>
              <a:rPr lang="es-AR" altLang="es-AR" b="1" dirty="0">
                <a:latin typeface="Courier New" pitchFamily="49" charset="0"/>
              </a:rPr>
              <a:t> Fecha </a:t>
            </a:r>
            <a:r>
              <a:rPr lang="es-AR" altLang="es-AR" b="1" dirty="0" smtClean="0">
                <a:latin typeface="Courier New" pitchFamily="49" charset="0"/>
              </a:rPr>
              <a:t>desde</a:t>
            </a:r>
            <a:r>
              <a:rPr lang="es-AR" altLang="es-AR" b="1" dirty="0">
                <a:latin typeface="Courier New" pitchFamily="49" charset="0"/>
              </a:rPr>
              <a:t>;</a:t>
            </a:r>
          </a:p>
          <a:p>
            <a:pPr algn="l" eaLnBrk="1" hangingPunct="1">
              <a:spcBef>
                <a:spcPct val="0"/>
              </a:spcBef>
              <a:buFontTx/>
              <a:buNone/>
            </a:pPr>
            <a:r>
              <a:rPr lang="es-AR" altLang="es-AR" b="1" dirty="0" err="1">
                <a:latin typeface="Courier New" pitchFamily="49" charset="0"/>
              </a:rPr>
              <a:t>protected</a:t>
            </a:r>
            <a:r>
              <a:rPr lang="es-AR" altLang="es-AR" b="1" dirty="0">
                <a:latin typeface="Courier New" pitchFamily="49" charset="0"/>
              </a:rPr>
              <a:t> </a:t>
            </a:r>
            <a:r>
              <a:rPr lang="es-AR" altLang="es-AR" b="1" dirty="0" err="1" smtClean="0">
                <a:latin typeface="Courier New" pitchFamily="49" charset="0"/>
              </a:rPr>
              <a:t>int</a:t>
            </a:r>
            <a:r>
              <a:rPr lang="es-AR" altLang="es-AR" b="1" dirty="0" smtClean="0">
                <a:latin typeface="Courier New" pitchFamily="49" charset="0"/>
              </a:rPr>
              <a:t> </a:t>
            </a:r>
            <a:r>
              <a:rPr lang="es-AR" altLang="es-AR" b="1" dirty="0" err="1" smtClean="0">
                <a:latin typeface="Courier New" pitchFamily="49" charset="0"/>
              </a:rPr>
              <a:t>dias</a:t>
            </a:r>
            <a:r>
              <a:rPr lang="es-AR" altLang="es-AR" b="1" dirty="0" smtClean="0">
                <a:latin typeface="Courier New" pitchFamily="49" charset="0"/>
              </a:rPr>
              <a:t>;</a:t>
            </a:r>
          </a:p>
          <a:p>
            <a:pPr algn="l" eaLnBrk="1" hangingPunct="1">
              <a:spcBef>
                <a:spcPct val="0"/>
              </a:spcBef>
              <a:buFontTx/>
              <a:buNone/>
            </a:pPr>
            <a:r>
              <a:rPr lang="es-AR" altLang="es-AR" b="1" dirty="0" smtClean="0">
                <a:latin typeface="Courier New" pitchFamily="49" charset="0"/>
              </a:rPr>
              <a:t>//Constructor</a:t>
            </a:r>
            <a:endParaRPr lang="es-AR" altLang="es-AR" b="1" dirty="0">
              <a:latin typeface="Courier New" pitchFamily="49" charset="0"/>
            </a:endParaRPr>
          </a:p>
          <a:p>
            <a:pPr algn="l" eaLnBrk="1" hangingPunct="1">
              <a:spcBef>
                <a:spcPct val="0"/>
              </a:spcBef>
              <a:buFontTx/>
              <a:buNone/>
            </a:pPr>
            <a:r>
              <a:rPr lang="es-AR" altLang="es-AR" b="1" dirty="0" err="1">
                <a:latin typeface="Courier New" pitchFamily="49" charset="0"/>
              </a:rPr>
              <a:t>public</a:t>
            </a:r>
            <a:r>
              <a:rPr lang="es-AR" altLang="es-AR" b="1" dirty="0">
                <a:latin typeface="Courier New" pitchFamily="49" charset="0"/>
              </a:rPr>
              <a:t> Aviso (</a:t>
            </a:r>
            <a:r>
              <a:rPr lang="es-AR" altLang="es-AR" b="1" dirty="0" err="1">
                <a:latin typeface="Courier New" pitchFamily="49" charset="0"/>
              </a:rPr>
              <a:t>String</a:t>
            </a:r>
            <a:r>
              <a:rPr lang="es-AR" altLang="es-AR" b="1" dirty="0">
                <a:latin typeface="Courier New" pitchFamily="49" charset="0"/>
              </a:rPr>
              <a:t> n, </a:t>
            </a:r>
            <a:r>
              <a:rPr lang="es-AR" altLang="es-AR" b="1" dirty="0" err="1">
                <a:latin typeface="Courier New" pitchFamily="49" charset="0"/>
              </a:rPr>
              <a:t>String</a:t>
            </a:r>
            <a:r>
              <a:rPr lang="es-AR" altLang="es-AR" b="1" dirty="0">
                <a:latin typeface="Courier New" pitchFamily="49" charset="0"/>
              </a:rPr>
              <a:t> p, </a:t>
            </a:r>
            <a:r>
              <a:rPr lang="es-AR" altLang="es-AR" b="1" dirty="0" smtClean="0">
                <a:latin typeface="Courier New" pitchFamily="49" charset="0"/>
              </a:rPr>
              <a:t>			</a:t>
            </a:r>
            <a:r>
              <a:rPr lang="es-AR" altLang="es-AR" b="1" dirty="0" err="1" smtClean="0">
                <a:latin typeface="Courier New" pitchFamily="49" charset="0"/>
              </a:rPr>
              <a:t>String</a:t>
            </a:r>
            <a:r>
              <a:rPr lang="es-AR" altLang="es-AR" b="1" dirty="0" smtClean="0">
                <a:latin typeface="Courier New" pitchFamily="49" charset="0"/>
              </a:rPr>
              <a:t> e, Fecha </a:t>
            </a:r>
            <a:r>
              <a:rPr lang="es-AR" altLang="es-AR" b="1" dirty="0">
                <a:latin typeface="Courier New" pitchFamily="49" charset="0"/>
              </a:rPr>
              <a:t>d, </a:t>
            </a:r>
            <a:r>
              <a:rPr lang="es-AR" altLang="es-AR" b="1" dirty="0" err="1" smtClean="0">
                <a:latin typeface="Courier New" pitchFamily="49" charset="0"/>
              </a:rPr>
              <a:t>int</a:t>
            </a:r>
            <a:r>
              <a:rPr lang="es-AR" altLang="es-AR" b="1" dirty="0" smtClean="0">
                <a:latin typeface="Courier New" pitchFamily="49" charset="0"/>
              </a:rPr>
              <a:t> di)</a:t>
            </a:r>
            <a:endParaRPr lang="es-AR" altLang="es-AR" b="1" dirty="0">
              <a:latin typeface="Courier New" pitchFamily="49" charset="0"/>
            </a:endParaRPr>
          </a:p>
        </p:txBody>
      </p:sp>
      <p:sp>
        <p:nvSpPr>
          <p:cNvPr id="12293" name="Text Box 2"/>
          <p:cNvSpPr txBox="1">
            <a:spLocks noChangeArrowheads="1"/>
          </p:cNvSpPr>
          <p:nvPr/>
        </p:nvSpPr>
        <p:spPr bwMode="auto">
          <a:xfrm>
            <a:off x="395537" y="4853478"/>
            <a:ext cx="792088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50000"/>
              </a:spcBef>
              <a:buFontTx/>
              <a:buNone/>
            </a:pPr>
            <a:r>
              <a:rPr lang="es-AR" altLang="es-AR" sz="2800" dirty="0">
                <a:latin typeface="+mn-lt"/>
              </a:rPr>
              <a:t>Como no existen instancias de una clase abstracta, el constructor de una clase no va a ser invocado explícitamente para crear objetos de la clase, sino desde los constructores de las clases derivadas. </a:t>
            </a:r>
          </a:p>
        </p:txBody>
      </p:sp>
      <p:sp>
        <p:nvSpPr>
          <p:cNvPr id="6"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Tree>
    <p:extLst>
      <p:ext uri="{BB962C8B-B14F-4D97-AF65-F5344CB8AC3E}">
        <p14:creationId xmlns:p14="http://schemas.microsoft.com/office/powerpoint/2010/main" val="42018419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animEffect transition="in" filter="blinds(horizontal)">
                                      <p:cBhvr>
                                        <p:cTn id="7" dur="500"/>
                                        <p:tgtEl>
                                          <p:spTgt spid="12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Introducción a la Programación Orientada a Objetos</a:t>
            </a:r>
            <a:endParaRPr lang="es-ES"/>
          </a:p>
        </p:txBody>
      </p:sp>
      <p:sp>
        <p:nvSpPr>
          <p:cNvPr id="19459" name="Text Box 2"/>
          <p:cNvSpPr txBox="1">
            <a:spLocks noChangeArrowheads="1"/>
          </p:cNvSpPr>
          <p:nvPr/>
        </p:nvSpPr>
        <p:spPr bwMode="auto">
          <a:xfrm>
            <a:off x="445193" y="1063751"/>
            <a:ext cx="7655199" cy="5262979"/>
          </a:xfrm>
          <a:prstGeom prst="rect">
            <a:avLst/>
          </a:prstGeom>
          <a:solidFill>
            <a:srgbClr val="FFFF99"/>
          </a:solidFill>
          <a:ln>
            <a:noFill/>
          </a:ln>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b="1" dirty="0" err="1">
                <a:latin typeface="Courier New" pitchFamily="49" charset="0"/>
              </a:rPr>
              <a:t>class</a:t>
            </a:r>
            <a:r>
              <a:rPr lang="es-AR" altLang="es-AR" b="1" dirty="0">
                <a:latin typeface="Courier New" pitchFamily="49" charset="0"/>
              </a:rPr>
              <a:t> </a:t>
            </a:r>
            <a:r>
              <a:rPr lang="es-AR" altLang="es-AR" b="1" dirty="0" err="1">
                <a:latin typeface="Courier New" pitchFamily="49" charset="0"/>
              </a:rPr>
              <a:t>AvisoImpreso</a:t>
            </a:r>
            <a:r>
              <a:rPr lang="es-AR" altLang="es-AR" b="1" dirty="0">
                <a:latin typeface="Courier New" pitchFamily="49" charset="0"/>
              </a:rPr>
              <a:t> </a:t>
            </a:r>
            <a:r>
              <a:rPr lang="es-AR" altLang="es-AR" b="1" dirty="0" err="1">
                <a:latin typeface="Courier New" pitchFamily="49" charset="0"/>
              </a:rPr>
              <a:t>extends</a:t>
            </a:r>
            <a:r>
              <a:rPr lang="es-AR" altLang="es-AR" b="1" dirty="0">
                <a:latin typeface="Courier New" pitchFamily="49" charset="0"/>
              </a:rPr>
              <a:t> Aviso{</a:t>
            </a:r>
          </a:p>
          <a:p>
            <a:pPr algn="l" eaLnBrk="1" hangingPunct="1">
              <a:spcBef>
                <a:spcPct val="0"/>
              </a:spcBef>
              <a:buFontTx/>
              <a:buNone/>
            </a:pPr>
            <a:r>
              <a:rPr lang="es-AR" altLang="es-AR" b="1" dirty="0" err="1">
                <a:latin typeface="Courier New" pitchFamily="49" charset="0"/>
              </a:rPr>
              <a:t>protected</a:t>
            </a:r>
            <a:r>
              <a:rPr lang="es-AR" altLang="es-AR" b="1" dirty="0">
                <a:latin typeface="Courier New" pitchFamily="49" charset="0"/>
              </a:rPr>
              <a:t> </a:t>
            </a:r>
            <a:r>
              <a:rPr lang="es-AR" altLang="es-AR" b="1" dirty="0" err="1">
                <a:latin typeface="Courier New" pitchFamily="49" charset="0"/>
              </a:rPr>
              <a:t>static</a:t>
            </a:r>
            <a:r>
              <a:rPr lang="es-AR" altLang="es-AR" b="1" dirty="0">
                <a:latin typeface="Courier New" pitchFamily="49" charset="0"/>
              </a:rPr>
              <a:t> final </a:t>
            </a:r>
            <a:endParaRPr lang="es-AR" altLang="es-AR" b="1" dirty="0" smtClean="0">
              <a:latin typeface="Courier New" pitchFamily="49" charset="0"/>
            </a:endParaRPr>
          </a:p>
          <a:p>
            <a:pPr algn="l" eaLnBrk="1" hangingPunct="1">
              <a:spcBef>
                <a:spcPct val="0"/>
              </a:spcBef>
              <a:buFontTx/>
              <a:buNone/>
            </a:pPr>
            <a:r>
              <a:rPr lang="es-AR" altLang="es-AR" b="1" dirty="0">
                <a:latin typeface="Courier New" pitchFamily="49" charset="0"/>
              </a:rPr>
              <a:t> </a:t>
            </a:r>
            <a:r>
              <a:rPr lang="es-AR" altLang="es-AR" b="1" dirty="0" smtClean="0">
                <a:latin typeface="Courier New" pitchFamily="49" charset="0"/>
              </a:rPr>
              <a:t>    </a:t>
            </a:r>
            <a:r>
              <a:rPr lang="es-AR" altLang="es-AR" b="1" dirty="0" err="1" smtClean="0">
                <a:latin typeface="Courier New" pitchFamily="49" charset="0"/>
              </a:rPr>
              <a:t>float</a:t>
            </a:r>
            <a:r>
              <a:rPr lang="es-AR" altLang="es-AR" b="1" dirty="0" smtClean="0">
                <a:latin typeface="Courier New" pitchFamily="49" charset="0"/>
              </a:rPr>
              <a:t> </a:t>
            </a:r>
            <a:r>
              <a:rPr lang="es-AR" altLang="es-AR" b="1" dirty="0" err="1">
                <a:latin typeface="Courier New" pitchFamily="49" charset="0"/>
              </a:rPr>
              <a:t>costoTexto</a:t>
            </a:r>
            <a:r>
              <a:rPr lang="es-AR" altLang="es-AR" b="1" dirty="0">
                <a:latin typeface="Courier New" pitchFamily="49" charset="0"/>
              </a:rPr>
              <a:t>= 58;</a:t>
            </a:r>
          </a:p>
          <a:p>
            <a:pPr algn="l" eaLnBrk="1" hangingPunct="1">
              <a:spcBef>
                <a:spcPct val="0"/>
              </a:spcBef>
              <a:buFontTx/>
              <a:buNone/>
            </a:pPr>
            <a:r>
              <a:rPr lang="es-AR" altLang="es-AR" b="1" dirty="0" err="1">
                <a:latin typeface="Courier New" pitchFamily="49" charset="0"/>
              </a:rPr>
              <a:t>protected</a:t>
            </a:r>
            <a:r>
              <a:rPr lang="es-AR" altLang="es-AR" b="1" dirty="0">
                <a:latin typeface="Courier New" pitchFamily="49" charset="0"/>
              </a:rPr>
              <a:t> </a:t>
            </a:r>
            <a:r>
              <a:rPr lang="es-AR" altLang="es-AR" b="1" dirty="0" err="1">
                <a:latin typeface="Courier New" pitchFamily="49" charset="0"/>
              </a:rPr>
              <a:t>String</a:t>
            </a:r>
            <a:r>
              <a:rPr lang="es-AR" altLang="es-AR" b="1" dirty="0">
                <a:latin typeface="Courier New" pitchFamily="49" charset="0"/>
              </a:rPr>
              <a:t> titulo;</a:t>
            </a:r>
          </a:p>
          <a:p>
            <a:pPr algn="l" eaLnBrk="1" hangingPunct="1">
              <a:spcBef>
                <a:spcPct val="0"/>
              </a:spcBef>
              <a:buFontTx/>
              <a:buNone/>
            </a:pPr>
            <a:r>
              <a:rPr lang="es-AR" altLang="es-AR" b="1" dirty="0" err="1">
                <a:latin typeface="Courier New" pitchFamily="49" charset="0"/>
              </a:rPr>
              <a:t>protected</a:t>
            </a:r>
            <a:r>
              <a:rPr lang="es-AR" altLang="es-AR" b="1" dirty="0">
                <a:latin typeface="Courier New" pitchFamily="49" charset="0"/>
              </a:rPr>
              <a:t> </a:t>
            </a:r>
            <a:r>
              <a:rPr lang="es-AR" altLang="es-AR" b="1" dirty="0" err="1">
                <a:latin typeface="Courier New" pitchFamily="49" charset="0"/>
              </a:rPr>
              <a:t>int</a:t>
            </a:r>
            <a:r>
              <a:rPr lang="es-AR" altLang="es-AR" b="1" dirty="0">
                <a:latin typeface="Courier New" pitchFamily="49" charset="0"/>
              </a:rPr>
              <a:t> </a:t>
            </a:r>
            <a:r>
              <a:rPr lang="es-AR" altLang="es-AR" b="1" dirty="0" err="1">
                <a:latin typeface="Courier New" pitchFamily="49" charset="0"/>
              </a:rPr>
              <a:t>cmTexto</a:t>
            </a:r>
            <a:r>
              <a:rPr lang="es-AR" altLang="es-AR" b="1" dirty="0" smtClean="0">
                <a:latin typeface="Courier New" pitchFamily="49" charset="0"/>
              </a:rPr>
              <a:t>;</a:t>
            </a:r>
          </a:p>
          <a:p>
            <a:pPr algn="l" eaLnBrk="1" hangingPunct="1">
              <a:spcBef>
                <a:spcPct val="0"/>
              </a:spcBef>
              <a:buFontTx/>
              <a:buNone/>
            </a:pPr>
            <a:r>
              <a:rPr lang="es-AR" altLang="es-AR" b="1" dirty="0" smtClean="0">
                <a:latin typeface="Courier New" pitchFamily="49" charset="0"/>
              </a:rPr>
              <a:t>//Constructor</a:t>
            </a:r>
            <a:endParaRPr lang="es-AR" altLang="es-AR" b="1" dirty="0">
              <a:latin typeface="Courier New" pitchFamily="49" charset="0"/>
            </a:endParaRPr>
          </a:p>
          <a:p>
            <a:pPr algn="l" eaLnBrk="1" hangingPunct="1">
              <a:spcBef>
                <a:spcPct val="0"/>
              </a:spcBef>
              <a:buFontTx/>
              <a:buNone/>
            </a:pPr>
            <a:r>
              <a:rPr lang="es-AR" altLang="es-AR" b="1" dirty="0" err="1">
                <a:latin typeface="Courier New" pitchFamily="49" charset="0"/>
              </a:rPr>
              <a:t>public</a:t>
            </a:r>
            <a:r>
              <a:rPr lang="es-AR" altLang="es-AR" b="1" dirty="0">
                <a:latin typeface="Courier New" pitchFamily="49" charset="0"/>
              </a:rPr>
              <a:t> </a:t>
            </a:r>
            <a:endParaRPr lang="es-AR" altLang="es-AR" b="1" dirty="0" smtClean="0">
              <a:latin typeface="Courier New" pitchFamily="49" charset="0"/>
            </a:endParaRPr>
          </a:p>
          <a:p>
            <a:pPr algn="l" eaLnBrk="1" hangingPunct="1">
              <a:spcBef>
                <a:spcPct val="0"/>
              </a:spcBef>
              <a:buFontTx/>
              <a:buNone/>
            </a:pPr>
            <a:r>
              <a:rPr lang="es-AR" altLang="es-AR" b="1" dirty="0">
                <a:latin typeface="Courier New" pitchFamily="49" charset="0"/>
              </a:rPr>
              <a:t> </a:t>
            </a:r>
            <a:r>
              <a:rPr lang="es-AR" altLang="es-AR" b="1" dirty="0" smtClean="0">
                <a:latin typeface="Courier New" pitchFamily="49" charset="0"/>
              </a:rPr>
              <a:t>  </a:t>
            </a:r>
            <a:r>
              <a:rPr lang="es-AR" altLang="es-AR" b="1" dirty="0" err="1" smtClean="0">
                <a:latin typeface="Courier New" pitchFamily="49" charset="0"/>
              </a:rPr>
              <a:t>AvisoImpreso</a:t>
            </a:r>
            <a:r>
              <a:rPr lang="es-AR" altLang="es-AR" b="1" dirty="0" smtClean="0">
                <a:latin typeface="Courier New" pitchFamily="49" charset="0"/>
              </a:rPr>
              <a:t>(</a:t>
            </a:r>
            <a:r>
              <a:rPr lang="es-AR" altLang="es-AR" b="1" dirty="0" err="1" smtClean="0">
                <a:latin typeface="Courier New" pitchFamily="49" charset="0"/>
              </a:rPr>
              <a:t>String</a:t>
            </a:r>
            <a:r>
              <a:rPr lang="es-AR" altLang="es-AR" b="1" dirty="0" smtClean="0">
                <a:latin typeface="Courier New" pitchFamily="49" charset="0"/>
              </a:rPr>
              <a:t> </a:t>
            </a:r>
            <a:r>
              <a:rPr lang="es-AR" altLang="es-AR" b="1" dirty="0">
                <a:latin typeface="Courier New" pitchFamily="49" charset="0"/>
              </a:rPr>
              <a:t>n, </a:t>
            </a:r>
            <a:r>
              <a:rPr lang="es-AR" altLang="es-AR" b="1" dirty="0" err="1">
                <a:latin typeface="Courier New" pitchFamily="49" charset="0"/>
              </a:rPr>
              <a:t>String</a:t>
            </a:r>
            <a:r>
              <a:rPr lang="es-AR" altLang="es-AR" b="1" dirty="0">
                <a:latin typeface="Courier New" pitchFamily="49" charset="0"/>
              </a:rPr>
              <a:t> p,</a:t>
            </a:r>
          </a:p>
          <a:p>
            <a:pPr algn="l" eaLnBrk="1" hangingPunct="1">
              <a:spcBef>
                <a:spcPct val="0"/>
              </a:spcBef>
              <a:buFontTx/>
              <a:buNone/>
            </a:pPr>
            <a:r>
              <a:rPr lang="es-AR" altLang="es-AR" b="1" dirty="0">
                <a:latin typeface="Courier New" pitchFamily="49" charset="0"/>
              </a:rPr>
              <a:t>   </a:t>
            </a:r>
            <a:r>
              <a:rPr lang="es-AR" altLang="es-AR" b="1" dirty="0" smtClean="0">
                <a:latin typeface="Courier New" pitchFamily="49" charset="0"/>
              </a:rPr>
              <a:t>             </a:t>
            </a:r>
            <a:r>
              <a:rPr lang="es-AR" altLang="es-AR" b="1" dirty="0" err="1" smtClean="0">
                <a:latin typeface="Courier New" pitchFamily="49" charset="0"/>
              </a:rPr>
              <a:t>String</a:t>
            </a:r>
            <a:r>
              <a:rPr lang="es-AR" altLang="es-AR" b="1" dirty="0" smtClean="0">
                <a:latin typeface="Courier New" pitchFamily="49" charset="0"/>
              </a:rPr>
              <a:t> </a:t>
            </a:r>
            <a:r>
              <a:rPr lang="es-AR" altLang="es-AR" b="1" dirty="0">
                <a:latin typeface="Courier New" pitchFamily="49" charset="0"/>
              </a:rPr>
              <a:t>e,</a:t>
            </a:r>
          </a:p>
          <a:p>
            <a:pPr algn="l" eaLnBrk="1" hangingPunct="1">
              <a:spcBef>
                <a:spcPct val="0"/>
              </a:spcBef>
              <a:buFontTx/>
              <a:buNone/>
            </a:pPr>
            <a:r>
              <a:rPr lang="es-AR" altLang="es-AR" b="1" dirty="0">
                <a:latin typeface="Courier New" pitchFamily="49" charset="0"/>
              </a:rPr>
              <a:t>   </a:t>
            </a:r>
            <a:r>
              <a:rPr lang="es-AR" altLang="es-AR" b="1" dirty="0" smtClean="0">
                <a:latin typeface="Courier New" pitchFamily="49" charset="0"/>
              </a:rPr>
              <a:t>             </a:t>
            </a:r>
            <a:r>
              <a:rPr lang="es-AR" altLang="es-AR" b="1" dirty="0">
                <a:latin typeface="Courier New" pitchFamily="49" charset="0"/>
              </a:rPr>
              <a:t>Fecha d, </a:t>
            </a:r>
            <a:r>
              <a:rPr lang="es-AR" altLang="es-AR" b="1" dirty="0" err="1" smtClean="0">
                <a:latin typeface="Courier New" pitchFamily="49" charset="0"/>
              </a:rPr>
              <a:t>int</a:t>
            </a:r>
            <a:r>
              <a:rPr lang="es-AR" altLang="es-AR" b="1" dirty="0" smtClean="0">
                <a:latin typeface="Courier New" pitchFamily="49" charset="0"/>
              </a:rPr>
              <a:t> di,</a:t>
            </a:r>
            <a:endParaRPr lang="es-AR" altLang="es-AR" b="1" dirty="0">
              <a:latin typeface="Courier New" pitchFamily="49" charset="0"/>
            </a:endParaRPr>
          </a:p>
          <a:p>
            <a:pPr algn="l" eaLnBrk="1" hangingPunct="1">
              <a:spcBef>
                <a:spcPct val="0"/>
              </a:spcBef>
              <a:buFontTx/>
              <a:buNone/>
            </a:pPr>
            <a:r>
              <a:rPr lang="es-AR" altLang="es-AR" b="1" dirty="0">
                <a:latin typeface="Courier New" pitchFamily="49" charset="0"/>
              </a:rPr>
              <a:t>   </a:t>
            </a:r>
            <a:r>
              <a:rPr lang="es-AR" altLang="es-AR" b="1" dirty="0" smtClean="0">
                <a:latin typeface="Courier New" pitchFamily="49" charset="0"/>
              </a:rPr>
              <a:t>             </a:t>
            </a:r>
            <a:r>
              <a:rPr lang="es-AR" altLang="es-AR" b="1" dirty="0" err="1">
                <a:latin typeface="Courier New" pitchFamily="49" charset="0"/>
              </a:rPr>
              <a:t>String</a:t>
            </a:r>
            <a:r>
              <a:rPr lang="es-AR" altLang="es-AR" b="1" dirty="0">
                <a:latin typeface="Courier New" pitchFamily="49" charset="0"/>
              </a:rPr>
              <a:t> </a:t>
            </a:r>
            <a:r>
              <a:rPr lang="es-AR" altLang="es-AR" b="1" dirty="0" err="1">
                <a:latin typeface="Courier New" pitchFamily="49" charset="0"/>
              </a:rPr>
              <a:t>tit</a:t>
            </a:r>
            <a:r>
              <a:rPr lang="es-AR" altLang="es-AR" b="1" dirty="0">
                <a:latin typeface="Courier New" pitchFamily="49" charset="0"/>
              </a:rPr>
              <a:t>, </a:t>
            </a:r>
            <a:r>
              <a:rPr lang="es-AR" altLang="es-AR" b="1" dirty="0" err="1">
                <a:latin typeface="Courier New" pitchFamily="49" charset="0"/>
              </a:rPr>
              <a:t>float</a:t>
            </a:r>
            <a:r>
              <a:rPr lang="es-AR" altLang="es-AR" b="1" dirty="0">
                <a:latin typeface="Courier New" pitchFamily="49" charset="0"/>
              </a:rPr>
              <a:t> c){</a:t>
            </a:r>
          </a:p>
          <a:p>
            <a:pPr algn="l" eaLnBrk="1" hangingPunct="1">
              <a:spcBef>
                <a:spcPct val="0"/>
              </a:spcBef>
              <a:buFontTx/>
              <a:buNone/>
            </a:pPr>
            <a:r>
              <a:rPr lang="es-AR" altLang="es-AR" b="1" dirty="0">
                <a:solidFill>
                  <a:srgbClr val="FF0000"/>
                </a:solidFill>
                <a:latin typeface="Courier New" pitchFamily="49" charset="0"/>
              </a:rPr>
              <a:t>  </a:t>
            </a:r>
            <a:r>
              <a:rPr lang="es-AR" altLang="es-AR" b="1" dirty="0" err="1" smtClean="0">
                <a:solidFill>
                  <a:srgbClr val="FF0000"/>
                </a:solidFill>
                <a:latin typeface="Courier New" pitchFamily="49" charset="0"/>
              </a:rPr>
              <a:t>super</a:t>
            </a:r>
            <a:r>
              <a:rPr lang="es-AR" altLang="es-AR" b="1" dirty="0" smtClean="0">
                <a:solidFill>
                  <a:srgbClr val="FF0000"/>
                </a:solidFill>
                <a:latin typeface="Courier New" pitchFamily="49" charset="0"/>
              </a:rPr>
              <a:t>(</a:t>
            </a:r>
            <a:r>
              <a:rPr lang="es-AR" altLang="es-AR" b="1" dirty="0" err="1" smtClean="0">
                <a:solidFill>
                  <a:srgbClr val="FF0000"/>
                </a:solidFill>
                <a:latin typeface="Courier New" pitchFamily="49" charset="0"/>
              </a:rPr>
              <a:t>n,p,e,d,di</a:t>
            </a:r>
            <a:r>
              <a:rPr lang="es-AR" altLang="es-AR" b="1" dirty="0" smtClean="0">
                <a:solidFill>
                  <a:srgbClr val="FF0000"/>
                </a:solidFill>
                <a:latin typeface="Courier New" pitchFamily="49" charset="0"/>
              </a:rPr>
              <a:t>);</a:t>
            </a:r>
            <a:endParaRPr lang="es-AR" altLang="es-AR" b="1" dirty="0">
              <a:solidFill>
                <a:srgbClr val="FF0000"/>
              </a:solidFill>
              <a:latin typeface="Courier New" pitchFamily="49" charset="0"/>
            </a:endParaRPr>
          </a:p>
          <a:p>
            <a:pPr algn="l" eaLnBrk="1" hangingPunct="1">
              <a:spcBef>
                <a:spcPct val="0"/>
              </a:spcBef>
              <a:buFontTx/>
              <a:buNone/>
            </a:pPr>
            <a:r>
              <a:rPr lang="es-AR" altLang="es-AR" b="1" dirty="0">
                <a:latin typeface="Courier New" pitchFamily="49" charset="0"/>
              </a:rPr>
              <a:t>  titulo = </a:t>
            </a:r>
            <a:r>
              <a:rPr lang="es-AR" altLang="es-AR" b="1" dirty="0" err="1">
                <a:latin typeface="Courier New" pitchFamily="49" charset="0"/>
              </a:rPr>
              <a:t>tit</a:t>
            </a:r>
            <a:r>
              <a:rPr lang="es-AR" altLang="es-AR" b="1" dirty="0">
                <a:latin typeface="Courier New" pitchFamily="49" charset="0"/>
              </a:rPr>
              <a:t>;</a:t>
            </a:r>
          </a:p>
          <a:p>
            <a:pPr algn="l" eaLnBrk="1" hangingPunct="1">
              <a:spcBef>
                <a:spcPct val="0"/>
              </a:spcBef>
              <a:buFontTx/>
              <a:buNone/>
            </a:pPr>
            <a:r>
              <a:rPr lang="es-AR" altLang="es-AR" b="1" dirty="0">
                <a:latin typeface="Courier New" pitchFamily="49" charset="0"/>
              </a:rPr>
              <a:t>  cm = c</a:t>
            </a:r>
            <a:r>
              <a:rPr lang="es-AR" altLang="es-AR" b="1" dirty="0" smtClean="0">
                <a:latin typeface="Courier New" pitchFamily="49" charset="0"/>
              </a:rPr>
              <a:t>;                      }</a:t>
            </a:r>
            <a:endParaRPr lang="es-AR" altLang="es-AR" b="1" dirty="0">
              <a:latin typeface="Courier New" pitchFamily="49" charset="0"/>
            </a:endParaRPr>
          </a:p>
        </p:txBody>
      </p:sp>
      <p:sp>
        <p:nvSpPr>
          <p:cNvPr id="5"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Tree>
    <p:extLst>
      <p:ext uri="{BB962C8B-B14F-4D97-AF65-F5344CB8AC3E}">
        <p14:creationId xmlns:p14="http://schemas.microsoft.com/office/powerpoint/2010/main" val="610349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Introducción a la Programación Orientada a Objetos</a:t>
            </a:r>
            <a:endParaRPr lang="es-ES"/>
          </a:p>
        </p:txBody>
      </p:sp>
      <p:sp>
        <p:nvSpPr>
          <p:cNvPr id="19459" name="Text Box 2"/>
          <p:cNvSpPr txBox="1">
            <a:spLocks noChangeArrowheads="1"/>
          </p:cNvSpPr>
          <p:nvPr/>
        </p:nvSpPr>
        <p:spPr bwMode="auto">
          <a:xfrm>
            <a:off x="445193" y="1063751"/>
            <a:ext cx="7655199" cy="5632311"/>
          </a:xfrm>
          <a:prstGeom prst="rect">
            <a:avLst/>
          </a:prstGeom>
          <a:solidFill>
            <a:srgbClr val="FFFF99"/>
          </a:solidFill>
          <a:ln>
            <a:noFill/>
          </a:ln>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b="1" dirty="0" err="1">
                <a:latin typeface="Courier New" pitchFamily="49" charset="0"/>
              </a:rPr>
              <a:t>class</a:t>
            </a:r>
            <a:r>
              <a:rPr lang="es-AR" altLang="es-AR" b="1" dirty="0">
                <a:latin typeface="Courier New" pitchFamily="49" charset="0"/>
              </a:rPr>
              <a:t> </a:t>
            </a:r>
            <a:r>
              <a:rPr lang="es-AR" altLang="es-AR" b="1" dirty="0" err="1">
                <a:latin typeface="Courier New" pitchFamily="49" charset="0"/>
              </a:rPr>
              <a:t>AvisoRadioTV</a:t>
            </a:r>
            <a:r>
              <a:rPr lang="es-AR" altLang="es-AR" b="1" dirty="0">
                <a:latin typeface="Courier New" pitchFamily="49" charset="0"/>
              </a:rPr>
              <a:t> </a:t>
            </a:r>
            <a:r>
              <a:rPr lang="es-AR" altLang="es-AR" b="1" dirty="0" err="1">
                <a:latin typeface="Courier New" pitchFamily="49" charset="0"/>
              </a:rPr>
              <a:t>extends</a:t>
            </a:r>
            <a:r>
              <a:rPr lang="es-AR" altLang="es-AR" b="1" dirty="0">
                <a:latin typeface="Courier New" pitchFamily="49" charset="0"/>
              </a:rPr>
              <a:t> Aviso{</a:t>
            </a:r>
          </a:p>
          <a:p>
            <a:pPr algn="l" eaLnBrk="1" hangingPunct="1">
              <a:spcBef>
                <a:spcPct val="0"/>
              </a:spcBef>
              <a:buFontTx/>
              <a:buNone/>
            </a:pPr>
            <a:r>
              <a:rPr lang="es-AR" altLang="es-AR" b="1" dirty="0" err="1">
                <a:latin typeface="Courier New" pitchFamily="49" charset="0"/>
              </a:rPr>
              <a:t>protected</a:t>
            </a:r>
            <a:r>
              <a:rPr lang="es-AR" altLang="es-AR" b="1" dirty="0">
                <a:latin typeface="Courier New" pitchFamily="49" charset="0"/>
              </a:rPr>
              <a:t> </a:t>
            </a:r>
            <a:r>
              <a:rPr lang="es-AR" altLang="es-AR" b="1" dirty="0" err="1">
                <a:latin typeface="Courier New" pitchFamily="49" charset="0"/>
              </a:rPr>
              <a:t>static</a:t>
            </a:r>
            <a:r>
              <a:rPr lang="es-AR" altLang="es-AR" b="1" dirty="0">
                <a:latin typeface="Courier New" pitchFamily="49" charset="0"/>
              </a:rPr>
              <a:t> final </a:t>
            </a:r>
            <a:endParaRPr lang="es-AR" altLang="es-AR" b="1" dirty="0" smtClean="0">
              <a:latin typeface="Courier New" pitchFamily="49" charset="0"/>
            </a:endParaRPr>
          </a:p>
          <a:p>
            <a:pPr algn="l" eaLnBrk="1" hangingPunct="1">
              <a:spcBef>
                <a:spcPct val="0"/>
              </a:spcBef>
              <a:buFontTx/>
              <a:buNone/>
            </a:pPr>
            <a:r>
              <a:rPr lang="es-AR" altLang="es-AR" b="1" dirty="0">
                <a:latin typeface="Courier New" pitchFamily="49" charset="0"/>
              </a:rPr>
              <a:t> </a:t>
            </a:r>
            <a:r>
              <a:rPr lang="es-AR" altLang="es-AR" b="1" dirty="0" smtClean="0">
                <a:latin typeface="Courier New" pitchFamily="49" charset="0"/>
              </a:rPr>
              <a:t>    </a:t>
            </a:r>
            <a:r>
              <a:rPr lang="es-AR" altLang="es-AR" b="1" dirty="0" err="1" smtClean="0">
                <a:latin typeface="Courier New" pitchFamily="49" charset="0"/>
              </a:rPr>
              <a:t>float</a:t>
            </a:r>
            <a:r>
              <a:rPr lang="es-AR" altLang="es-AR" b="1" dirty="0" smtClean="0">
                <a:latin typeface="Courier New" pitchFamily="49" charset="0"/>
              </a:rPr>
              <a:t> </a:t>
            </a:r>
            <a:r>
              <a:rPr lang="es-AR" altLang="es-AR" b="1" dirty="0" err="1">
                <a:latin typeface="Courier New" pitchFamily="49" charset="0"/>
              </a:rPr>
              <a:t>costoSegundo</a:t>
            </a:r>
            <a:r>
              <a:rPr lang="es-AR" altLang="es-AR" b="1" dirty="0">
                <a:latin typeface="Courier New" pitchFamily="49" charset="0"/>
              </a:rPr>
              <a:t>= 100</a:t>
            </a:r>
            <a:r>
              <a:rPr lang="es-AR" altLang="es-AR" b="1" dirty="0" smtClean="0">
                <a:latin typeface="Courier New" pitchFamily="49" charset="0"/>
              </a:rPr>
              <a:t>;</a:t>
            </a:r>
          </a:p>
          <a:p>
            <a:pPr algn="l" eaLnBrk="1" hangingPunct="1">
              <a:spcBef>
                <a:spcPct val="0"/>
              </a:spcBef>
              <a:buFontTx/>
              <a:buNone/>
            </a:pPr>
            <a:endParaRPr lang="es-AR" altLang="es-AR" b="1" dirty="0">
              <a:latin typeface="Courier New" pitchFamily="49" charset="0"/>
            </a:endParaRPr>
          </a:p>
          <a:p>
            <a:pPr algn="l" eaLnBrk="1" hangingPunct="1">
              <a:spcBef>
                <a:spcPct val="0"/>
              </a:spcBef>
              <a:buFontTx/>
              <a:buNone/>
            </a:pPr>
            <a:r>
              <a:rPr lang="es-AR" altLang="es-AR" b="1" dirty="0" err="1">
                <a:latin typeface="Courier New" pitchFamily="49" charset="0"/>
              </a:rPr>
              <a:t>protected</a:t>
            </a:r>
            <a:r>
              <a:rPr lang="es-AR" altLang="es-AR" b="1" dirty="0">
                <a:latin typeface="Courier New" pitchFamily="49" charset="0"/>
              </a:rPr>
              <a:t> </a:t>
            </a:r>
            <a:r>
              <a:rPr lang="es-AR" altLang="es-AR" b="1" dirty="0" err="1">
                <a:latin typeface="Courier New" pitchFamily="49" charset="0"/>
              </a:rPr>
              <a:t>String</a:t>
            </a:r>
            <a:r>
              <a:rPr lang="es-AR" altLang="es-AR" b="1" dirty="0">
                <a:latin typeface="Courier New" pitchFamily="49" charset="0"/>
              </a:rPr>
              <a:t> emisora;</a:t>
            </a:r>
          </a:p>
          <a:p>
            <a:pPr algn="l" eaLnBrk="1" hangingPunct="1">
              <a:spcBef>
                <a:spcPct val="0"/>
              </a:spcBef>
              <a:buFontTx/>
              <a:buNone/>
            </a:pPr>
            <a:r>
              <a:rPr lang="es-AR" altLang="es-AR" b="1" dirty="0" err="1">
                <a:latin typeface="Courier New" pitchFamily="49" charset="0"/>
              </a:rPr>
              <a:t>protected</a:t>
            </a:r>
            <a:r>
              <a:rPr lang="es-AR" altLang="es-AR" b="1" dirty="0">
                <a:latin typeface="Courier New" pitchFamily="49" charset="0"/>
              </a:rPr>
              <a:t> </a:t>
            </a:r>
            <a:r>
              <a:rPr lang="es-AR" altLang="es-AR" b="1" dirty="0" err="1">
                <a:latin typeface="Courier New" pitchFamily="49" charset="0"/>
              </a:rPr>
              <a:t>int</a:t>
            </a:r>
            <a:r>
              <a:rPr lang="es-AR" altLang="es-AR" b="1" dirty="0">
                <a:latin typeface="Courier New" pitchFamily="49" charset="0"/>
              </a:rPr>
              <a:t> </a:t>
            </a:r>
            <a:r>
              <a:rPr lang="es-AR" altLang="es-AR" b="1" dirty="0" err="1">
                <a:latin typeface="Courier New" pitchFamily="49" charset="0"/>
              </a:rPr>
              <a:t>duracion</a:t>
            </a:r>
            <a:r>
              <a:rPr lang="es-AR" altLang="es-AR" b="1" dirty="0">
                <a:latin typeface="Courier New" pitchFamily="49" charset="0"/>
              </a:rPr>
              <a:t>;</a:t>
            </a:r>
          </a:p>
          <a:p>
            <a:pPr algn="l" eaLnBrk="1" hangingPunct="1">
              <a:spcBef>
                <a:spcPct val="0"/>
              </a:spcBef>
              <a:buFontTx/>
              <a:buNone/>
            </a:pPr>
            <a:r>
              <a:rPr lang="es-AR" altLang="es-AR" b="1" dirty="0" err="1">
                <a:latin typeface="Courier New" pitchFamily="49" charset="0"/>
              </a:rPr>
              <a:t>protected</a:t>
            </a:r>
            <a:r>
              <a:rPr lang="es-AR" altLang="es-AR" b="1" dirty="0">
                <a:latin typeface="Courier New" pitchFamily="49" charset="0"/>
              </a:rPr>
              <a:t> </a:t>
            </a:r>
            <a:r>
              <a:rPr lang="es-AR" altLang="es-AR" b="1" dirty="0" err="1">
                <a:latin typeface="Courier New" pitchFamily="49" charset="0"/>
              </a:rPr>
              <a:t>int</a:t>
            </a:r>
            <a:r>
              <a:rPr lang="es-AR" altLang="es-AR" b="1" dirty="0">
                <a:latin typeface="Courier New" pitchFamily="49" charset="0"/>
              </a:rPr>
              <a:t> frecuencia</a:t>
            </a:r>
            <a:r>
              <a:rPr lang="es-AR" altLang="es-AR" b="1" dirty="0" smtClean="0">
                <a:latin typeface="Courier New" pitchFamily="49" charset="0"/>
              </a:rPr>
              <a:t>;</a:t>
            </a:r>
          </a:p>
          <a:p>
            <a:pPr algn="l" eaLnBrk="1" hangingPunct="1">
              <a:spcBef>
                <a:spcPct val="0"/>
              </a:spcBef>
              <a:buFontTx/>
              <a:buNone/>
            </a:pPr>
            <a:r>
              <a:rPr lang="es-AR" altLang="es-AR" b="1" dirty="0" err="1">
                <a:latin typeface="Courier New" pitchFamily="49" charset="0"/>
              </a:rPr>
              <a:t>public</a:t>
            </a:r>
            <a:r>
              <a:rPr lang="es-AR" altLang="es-AR" b="1" dirty="0">
                <a:latin typeface="Courier New" pitchFamily="49" charset="0"/>
              </a:rPr>
              <a:t> </a:t>
            </a:r>
          </a:p>
          <a:p>
            <a:pPr algn="l" eaLnBrk="1" hangingPunct="1">
              <a:spcBef>
                <a:spcPct val="0"/>
              </a:spcBef>
              <a:buFontTx/>
              <a:buNone/>
            </a:pPr>
            <a:r>
              <a:rPr lang="es-AR" altLang="es-AR" b="1" dirty="0">
                <a:latin typeface="Courier New" pitchFamily="49" charset="0"/>
              </a:rPr>
              <a:t>   </a:t>
            </a:r>
            <a:r>
              <a:rPr lang="es-AR" altLang="es-AR" b="1" dirty="0" err="1" smtClean="0">
                <a:latin typeface="Courier New" pitchFamily="49" charset="0"/>
              </a:rPr>
              <a:t>AvisoRadioTV</a:t>
            </a:r>
            <a:r>
              <a:rPr lang="es-AR" altLang="es-AR" b="1" dirty="0" smtClean="0">
                <a:latin typeface="Courier New" pitchFamily="49" charset="0"/>
              </a:rPr>
              <a:t>(</a:t>
            </a:r>
            <a:r>
              <a:rPr lang="es-AR" altLang="es-AR" b="1" dirty="0" err="1" smtClean="0">
                <a:latin typeface="Courier New" pitchFamily="49" charset="0"/>
              </a:rPr>
              <a:t>String</a:t>
            </a:r>
            <a:r>
              <a:rPr lang="es-AR" altLang="es-AR" b="1" dirty="0" smtClean="0">
                <a:latin typeface="Courier New" pitchFamily="49" charset="0"/>
              </a:rPr>
              <a:t> </a:t>
            </a:r>
            <a:r>
              <a:rPr lang="es-AR" altLang="es-AR" b="1" dirty="0">
                <a:latin typeface="Courier New" pitchFamily="49" charset="0"/>
              </a:rPr>
              <a:t>n, </a:t>
            </a:r>
            <a:r>
              <a:rPr lang="es-AR" altLang="es-AR" b="1" dirty="0" err="1">
                <a:latin typeface="Courier New" pitchFamily="49" charset="0"/>
              </a:rPr>
              <a:t>String</a:t>
            </a:r>
            <a:r>
              <a:rPr lang="es-AR" altLang="es-AR" b="1" dirty="0">
                <a:latin typeface="Courier New" pitchFamily="49" charset="0"/>
              </a:rPr>
              <a:t> p,</a:t>
            </a:r>
          </a:p>
          <a:p>
            <a:pPr algn="l" eaLnBrk="1" hangingPunct="1">
              <a:spcBef>
                <a:spcPct val="0"/>
              </a:spcBef>
              <a:buFontTx/>
              <a:buNone/>
            </a:pPr>
            <a:r>
              <a:rPr lang="es-AR" altLang="es-AR" b="1" dirty="0">
                <a:latin typeface="Courier New" pitchFamily="49" charset="0"/>
              </a:rPr>
              <a:t>              </a:t>
            </a:r>
            <a:r>
              <a:rPr lang="es-AR" altLang="es-AR" b="1" dirty="0" smtClean="0">
                <a:latin typeface="Courier New" pitchFamily="49" charset="0"/>
              </a:rPr>
              <a:t> </a:t>
            </a:r>
            <a:r>
              <a:rPr lang="es-AR" altLang="es-AR" b="1" dirty="0" err="1">
                <a:latin typeface="Courier New" pitchFamily="49" charset="0"/>
              </a:rPr>
              <a:t>String</a:t>
            </a:r>
            <a:r>
              <a:rPr lang="es-AR" altLang="es-AR" b="1" dirty="0">
                <a:latin typeface="Courier New" pitchFamily="49" charset="0"/>
              </a:rPr>
              <a:t> e,</a:t>
            </a:r>
          </a:p>
          <a:p>
            <a:pPr algn="l" eaLnBrk="1" hangingPunct="1">
              <a:spcBef>
                <a:spcPct val="0"/>
              </a:spcBef>
              <a:buFontTx/>
              <a:buNone/>
            </a:pPr>
            <a:r>
              <a:rPr lang="es-AR" altLang="es-AR" b="1" dirty="0">
                <a:latin typeface="Courier New" pitchFamily="49" charset="0"/>
              </a:rPr>
              <a:t>              </a:t>
            </a:r>
            <a:r>
              <a:rPr lang="es-AR" altLang="es-AR" b="1" dirty="0" smtClean="0">
                <a:latin typeface="Courier New" pitchFamily="49" charset="0"/>
              </a:rPr>
              <a:t> </a:t>
            </a:r>
            <a:r>
              <a:rPr lang="es-AR" altLang="es-AR" b="1" dirty="0">
                <a:latin typeface="Courier New" pitchFamily="49" charset="0"/>
              </a:rPr>
              <a:t>Fecha </a:t>
            </a:r>
            <a:r>
              <a:rPr lang="es-AR" altLang="es-AR" b="1" dirty="0" err="1" smtClean="0">
                <a:latin typeface="Courier New" pitchFamily="49" charset="0"/>
              </a:rPr>
              <a:t>d,int</a:t>
            </a:r>
            <a:r>
              <a:rPr lang="es-AR" altLang="es-AR" b="1" dirty="0" smtClean="0">
                <a:latin typeface="Courier New" pitchFamily="49" charset="0"/>
              </a:rPr>
              <a:t> di,</a:t>
            </a:r>
            <a:endParaRPr lang="es-AR" altLang="es-AR" b="1" dirty="0">
              <a:latin typeface="Courier New" pitchFamily="49" charset="0"/>
            </a:endParaRPr>
          </a:p>
          <a:p>
            <a:pPr algn="l" eaLnBrk="1" hangingPunct="1">
              <a:spcBef>
                <a:spcPct val="0"/>
              </a:spcBef>
              <a:buFontTx/>
              <a:buNone/>
            </a:pPr>
            <a:r>
              <a:rPr lang="es-AR" altLang="es-AR" b="1" dirty="0">
                <a:latin typeface="Courier New" pitchFamily="49" charset="0"/>
              </a:rPr>
              <a:t>              </a:t>
            </a:r>
            <a:r>
              <a:rPr lang="es-AR" altLang="es-AR" b="1" dirty="0" smtClean="0">
                <a:latin typeface="Courier New" pitchFamily="49" charset="0"/>
              </a:rPr>
              <a:t> </a:t>
            </a:r>
            <a:r>
              <a:rPr lang="es-AR" altLang="es-AR" b="1" dirty="0" err="1">
                <a:latin typeface="Courier New" pitchFamily="49" charset="0"/>
              </a:rPr>
              <a:t>String</a:t>
            </a:r>
            <a:r>
              <a:rPr lang="es-AR" altLang="es-AR" b="1" dirty="0">
                <a:latin typeface="Courier New" pitchFamily="49" charset="0"/>
              </a:rPr>
              <a:t> </a:t>
            </a:r>
            <a:r>
              <a:rPr lang="es-AR" altLang="es-AR" b="1" dirty="0" err="1" smtClean="0">
                <a:latin typeface="Courier New" pitchFamily="49" charset="0"/>
              </a:rPr>
              <a:t>em,int</a:t>
            </a:r>
            <a:r>
              <a:rPr lang="es-AR" altLang="es-AR" b="1" dirty="0" smtClean="0">
                <a:latin typeface="Courier New" pitchFamily="49" charset="0"/>
              </a:rPr>
              <a:t> </a:t>
            </a:r>
            <a:r>
              <a:rPr lang="es-AR" altLang="es-AR" b="1" dirty="0" err="1" smtClean="0">
                <a:latin typeface="Courier New" pitchFamily="49" charset="0"/>
              </a:rPr>
              <a:t>du,int</a:t>
            </a:r>
            <a:r>
              <a:rPr lang="es-AR" altLang="es-AR" b="1" dirty="0" smtClean="0">
                <a:latin typeface="Courier New" pitchFamily="49" charset="0"/>
              </a:rPr>
              <a:t> </a:t>
            </a:r>
            <a:r>
              <a:rPr lang="es-AR" altLang="es-AR" b="1" dirty="0" err="1" smtClean="0">
                <a:latin typeface="Courier New" pitchFamily="49" charset="0"/>
              </a:rPr>
              <a:t>fr</a:t>
            </a:r>
            <a:r>
              <a:rPr lang="es-AR" altLang="es-AR" b="1" dirty="0" smtClean="0">
                <a:latin typeface="Courier New" pitchFamily="49" charset="0"/>
              </a:rPr>
              <a:t>){</a:t>
            </a:r>
            <a:endParaRPr lang="es-AR" altLang="es-AR" b="1" dirty="0">
              <a:latin typeface="Courier New" pitchFamily="49" charset="0"/>
            </a:endParaRPr>
          </a:p>
          <a:p>
            <a:pPr algn="l" eaLnBrk="1" hangingPunct="1">
              <a:spcBef>
                <a:spcPct val="0"/>
              </a:spcBef>
              <a:buFontTx/>
              <a:buNone/>
            </a:pPr>
            <a:r>
              <a:rPr lang="es-AR" altLang="es-AR" b="1" dirty="0">
                <a:solidFill>
                  <a:srgbClr val="FF0000"/>
                </a:solidFill>
                <a:latin typeface="Courier New" pitchFamily="49" charset="0"/>
              </a:rPr>
              <a:t>  </a:t>
            </a:r>
            <a:r>
              <a:rPr lang="es-AR" altLang="es-AR" b="1" dirty="0" err="1" smtClean="0">
                <a:solidFill>
                  <a:srgbClr val="FF0000"/>
                </a:solidFill>
                <a:latin typeface="Courier New" pitchFamily="49" charset="0"/>
              </a:rPr>
              <a:t>super</a:t>
            </a:r>
            <a:r>
              <a:rPr lang="es-AR" altLang="es-AR" b="1" dirty="0" smtClean="0">
                <a:solidFill>
                  <a:srgbClr val="FF0000"/>
                </a:solidFill>
                <a:latin typeface="Courier New" pitchFamily="49" charset="0"/>
              </a:rPr>
              <a:t>(</a:t>
            </a:r>
            <a:r>
              <a:rPr lang="es-AR" altLang="es-AR" b="1" dirty="0" err="1" smtClean="0">
                <a:solidFill>
                  <a:srgbClr val="FF0000"/>
                </a:solidFill>
                <a:latin typeface="Courier New" pitchFamily="49" charset="0"/>
              </a:rPr>
              <a:t>n,p,e,d,di</a:t>
            </a:r>
            <a:r>
              <a:rPr lang="es-AR" altLang="es-AR" b="1" dirty="0" smtClean="0">
                <a:solidFill>
                  <a:srgbClr val="FF0000"/>
                </a:solidFill>
                <a:latin typeface="Courier New" pitchFamily="49" charset="0"/>
              </a:rPr>
              <a:t>);</a:t>
            </a:r>
            <a:endParaRPr lang="es-AR" altLang="es-AR" b="1" dirty="0">
              <a:solidFill>
                <a:srgbClr val="FF0000"/>
              </a:solidFill>
              <a:latin typeface="Courier New" pitchFamily="49" charset="0"/>
            </a:endParaRPr>
          </a:p>
          <a:p>
            <a:pPr algn="l" eaLnBrk="1" hangingPunct="1">
              <a:spcBef>
                <a:spcPct val="0"/>
              </a:spcBef>
              <a:buFontTx/>
              <a:buNone/>
            </a:pPr>
            <a:r>
              <a:rPr lang="es-AR" altLang="es-AR" b="1" dirty="0">
                <a:latin typeface="Courier New" pitchFamily="49" charset="0"/>
              </a:rPr>
              <a:t> </a:t>
            </a:r>
            <a:r>
              <a:rPr lang="es-AR" altLang="es-AR" b="1" dirty="0" smtClean="0">
                <a:latin typeface="Courier New" pitchFamily="49" charset="0"/>
              </a:rPr>
              <a:t> emisora = </a:t>
            </a:r>
            <a:r>
              <a:rPr lang="es-AR" altLang="es-AR" b="1" dirty="0" err="1" smtClean="0">
                <a:latin typeface="Courier New" pitchFamily="49" charset="0"/>
              </a:rPr>
              <a:t>em</a:t>
            </a:r>
            <a:r>
              <a:rPr lang="es-AR" altLang="es-AR" b="1" dirty="0" smtClean="0">
                <a:latin typeface="Courier New" pitchFamily="49" charset="0"/>
              </a:rPr>
              <a:t>;</a:t>
            </a:r>
            <a:endParaRPr lang="es-AR" altLang="es-AR" b="1" dirty="0">
              <a:latin typeface="Courier New" pitchFamily="49" charset="0"/>
            </a:endParaRPr>
          </a:p>
          <a:p>
            <a:pPr algn="l" eaLnBrk="1" hangingPunct="1">
              <a:spcBef>
                <a:spcPct val="0"/>
              </a:spcBef>
              <a:buFontTx/>
              <a:buNone/>
            </a:pPr>
            <a:r>
              <a:rPr lang="es-AR" altLang="es-AR" b="1" dirty="0">
                <a:latin typeface="Courier New" pitchFamily="49" charset="0"/>
              </a:rPr>
              <a:t>  </a:t>
            </a:r>
            <a:r>
              <a:rPr lang="es-AR" altLang="es-AR" b="1" dirty="0" err="1" smtClean="0">
                <a:latin typeface="Courier New" pitchFamily="49" charset="0"/>
              </a:rPr>
              <a:t>duracion</a:t>
            </a:r>
            <a:r>
              <a:rPr lang="es-AR" altLang="es-AR" b="1" dirty="0" smtClean="0">
                <a:latin typeface="Courier New" pitchFamily="49" charset="0"/>
              </a:rPr>
              <a:t> = du; frecuencia = </a:t>
            </a:r>
            <a:r>
              <a:rPr lang="es-AR" altLang="es-AR" b="1" dirty="0" err="1" smtClean="0">
                <a:latin typeface="Courier New" pitchFamily="49" charset="0"/>
              </a:rPr>
              <a:t>fr</a:t>
            </a:r>
            <a:r>
              <a:rPr lang="es-AR" altLang="es-AR" b="1" dirty="0" smtClean="0">
                <a:latin typeface="Courier New" pitchFamily="49" charset="0"/>
              </a:rPr>
              <a:t>;   }</a:t>
            </a:r>
            <a:endParaRPr lang="es-AR" altLang="es-AR" b="1" dirty="0">
              <a:latin typeface="Courier New" pitchFamily="49" charset="0"/>
            </a:endParaRPr>
          </a:p>
        </p:txBody>
      </p:sp>
      <p:sp>
        <p:nvSpPr>
          <p:cNvPr id="5"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Tree>
    <p:extLst>
      <p:ext uri="{BB962C8B-B14F-4D97-AF65-F5344CB8AC3E}">
        <p14:creationId xmlns:p14="http://schemas.microsoft.com/office/powerpoint/2010/main" val="20257353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10"/>
          </p:nvPr>
        </p:nvSpPr>
        <p:spPr/>
        <p:txBody>
          <a:bodyPr/>
          <a:lstStyle/>
          <a:p>
            <a:pPr>
              <a:defRPr/>
            </a:pPr>
            <a:r>
              <a:rPr lang="en-US" smtClean="0"/>
              <a:t>Introducción a la Programación Orientada a Objetos</a:t>
            </a:r>
            <a:endParaRPr lang="es-ES" smtClean="0"/>
          </a:p>
        </p:txBody>
      </p:sp>
      <p:sp>
        <p:nvSpPr>
          <p:cNvPr id="25603" name="Text Box 2"/>
          <p:cNvSpPr txBox="1">
            <a:spLocks noChangeArrowheads="1"/>
          </p:cNvSpPr>
          <p:nvPr/>
        </p:nvSpPr>
        <p:spPr bwMode="auto">
          <a:xfrm>
            <a:off x="297656" y="1327150"/>
            <a:ext cx="8550275"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2800" b="1" dirty="0">
                <a:latin typeface="Courier New" pitchFamily="49" charset="0"/>
              </a:rPr>
              <a:t> </a:t>
            </a:r>
            <a:r>
              <a:rPr lang="es-AR" altLang="es-AR" sz="2800" b="1" dirty="0" err="1">
                <a:latin typeface="Courier New" pitchFamily="49" charset="0"/>
              </a:rPr>
              <a:t>AvisoImpreso</a:t>
            </a:r>
            <a:r>
              <a:rPr lang="es-AR" altLang="es-AR" sz="2800" b="1" dirty="0">
                <a:latin typeface="Courier New" pitchFamily="49" charset="0"/>
              </a:rPr>
              <a:t> </a:t>
            </a:r>
            <a:r>
              <a:rPr lang="es-AR" altLang="es-AR" sz="2800" b="1" dirty="0" err="1">
                <a:latin typeface="Courier New" pitchFamily="49" charset="0"/>
              </a:rPr>
              <a:t>ai</a:t>
            </a:r>
            <a:r>
              <a:rPr lang="es-AR" altLang="es-AR" sz="2800" b="1" dirty="0">
                <a:latin typeface="Courier New" pitchFamily="49" charset="0"/>
              </a:rPr>
              <a:t>;</a:t>
            </a:r>
          </a:p>
          <a:p>
            <a:pPr algn="l" eaLnBrk="1" hangingPunct="1">
              <a:spcBef>
                <a:spcPct val="0"/>
              </a:spcBef>
              <a:buFontTx/>
              <a:buNone/>
            </a:pPr>
            <a:r>
              <a:rPr lang="es-AR" altLang="es-AR" sz="2800" b="1" dirty="0">
                <a:latin typeface="Courier New" pitchFamily="49" charset="0"/>
              </a:rPr>
              <a:t> </a:t>
            </a:r>
            <a:r>
              <a:rPr lang="es-AR" altLang="es-AR" sz="2800" b="1" dirty="0" err="1">
                <a:latin typeface="Courier New" pitchFamily="49" charset="0"/>
              </a:rPr>
              <a:t>AvisoRadioTV</a:t>
            </a:r>
            <a:r>
              <a:rPr lang="es-AR" altLang="es-AR" sz="2800" b="1" dirty="0">
                <a:latin typeface="Courier New" pitchFamily="49" charset="0"/>
              </a:rPr>
              <a:t>  </a:t>
            </a:r>
            <a:r>
              <a:rPr lang="es-AR" altLang="es-AR" sz="2800" b="1" dirty="0" err="1">
                <a:latin typeface="Courier New" pitchFamily="49" charset="0"/>
              </a:rPr>
              <a:t>artv</a:t>
            </a:r>
            <a:r>
              <a:rPr lang="es-AR" altLang="es-AR" sz="2800" b="1" dirty="0">
                <a:latin typeface="Courier New" pitchFamily="49" charset="0"/>
              </a:rPr>
              <a:t>;</a:t>
            </a:r>
          </a:p>
          <a:p>
            <a:pPr algn="l" eaLnBrk="1" hangingPunct="1">
              <a:spcBef>
                <a:spcPct val="0"/>
              </a:spcBef>
              <a:buFontTx/>
              <a:buNone/>
            </a:pPr>
            <a:r>
              <a:rPr lang="es-AR" altLang="es-AR" sz="2800" b="1" dirty="0">
                <a:latin typeface="Courier New" pitchFamily="49" charset="0"/>
              </a:rPr>
              <a:t>          </a:t>
            </a:r>
          </a:p>
          <a:p>
            <a:pPr algn="l" eaLnBrk="1" hangingPunct="1">
              <a:spcBef>
                <a:spcPct val="0"/>
              </a:spcBef>
              <a:buFontTx/>
              <a:buNone/>
            </a:pPr>
            <a:r>
              <a:rPr lang="es-AR" altLang="es-AR" sz="2800" b="1" dirty="0" smtClean="0">
                <a:solidFill>
                  <a:srgbClr val="FF0000"/>
                </a:solidFill>
                <a:latin typeface="Courier New" pitchFamily="49" charset="0"/>
              </a:rPr>
              <a:t> Aviso </a:t>
            </a:r>
            <a:r>
              <a:rPr lang="es-AR" altLang="es-AR" sz="2800" b="1" dirty="0" err="1">
                <a:solidFill>
                  <a:srgbClr val="FF0000"/>
                </a:solidFill>
                <a:latin typeface="Courier New" pitchFamily="49" charset="0"/>
              </a:rPr>
              <a:t>aviso</a:t>
            </a:r>
            <a:r>
              <a:rPr lang="es-AR" altLang="es-AR" sz="2800" b="1" dirty="0">
                <a:solidFill>
                  <a:srgbClr val="FF0000"/>
                </a:solidFill>
                <a:latin typeface="Courier New" pitchFamily="49" charset="0"/>
              </a:rPr>
              <a:t> = new Aviso(…);</a:t>
            </a:r>
            <a:endParaRPr lang="es-AR" altLang="es-AR" sz="2800" dirty="0">
              <a:solidFill>
                <a:srgbClr val="FF0000"/>
              </a:solidFill>
            </a:endParaRPr>
          </a:p>
          <a:p>
            <a:pPr algn="l" eaLnBrk="1" hangingPunct="1">
              <a:spcBef>
                <a:spcPct val="50000"/>
              </a:spcBef>
              <a:buFontTx/>
              <a:buNone/>
            </a:pPr>
            <a:endParaRPr lang="es-AR" altLang="es-AR" sz="2800" dirty="0">
              <a:solidFill>
                <a:srgbClr val="FF0000"/>
              </a:solidFill>
            </a:endParaRPr>
          </a:p>
          <a:p>
            <a:pPr algn="l" eaLnBrk="1" hangingPunct="1">
              <a:spcBef>
                <a:spcPct val="50000"/>
              </a:spcBef>
              <a:buFontTx/>
              <a:buNone/>
            </a:pPr>
            <a:r>
              <a:rPr lang="es-AR" altLang="es-AR" sz="2800" dirty="0"/>
              <a:t> </a:t>
            </a:r>
          </a:p>
        </p:txBody>
      </p:sp>
      <p:sp>
        <p:nvSpPr>
          <p:cNvPr id="229380" name="Text Box 4"/>
          <p:cNvSpPr txBox="1">
            <a:spLocks noChangeArrowheads="1"/>
          </p:cNvSpPr>
          <p:nvPr/>
        </p:nvSpPr>
        <p:spPr bwMode="auto">
          <a:xfrm>
            <a:off x="656036" y="3749675"/>
            <a:ext cx="7444356"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50000"/>
              </a:spcBef>
              <a:buFontTx/>
              <a:buNone/>
            </a:pPr>
            <a:r>
              <a:rPr lang="es-AR" altLang="es-AR" b="1" dirty="0">
                <a:solidFill>
                  <a:srgbClr val="FF0000"/>
                </a:solidFill>
              </a:rPr>
              <a:t>Error en compilación, la clase </a:t>
            </a:r>
            <a:r>
              <a:rPr lang="es-AR" altLang="es-AR" sz="2800" b="1" dirty="0">
                <a:solidFill>
                  <a:srgbClr val="FF0000"/>
                </a:solidFill>
                <a:latin typeface="Courier New" pitchFamily="49" charset="0"/>
              </a:rPr>
              <a:t>Aviso</a:t>
            </a:r>
            <a:r>
              <a:rPr lang="es-AR" altLang="es-AR" b="1" dirty="0">
                <a:solidFill>
                  <a:srgbClr val="FF0000"/>
                </a:solidFill>
                <a:latin typeface="Courier New" pitchFamily="49" charset="0"/>
              </a:rPr>
              <a:t> </a:t>
            </a:r>
            <a:r>
              <a:rPr lang="es-AR" altLang="es-AR" b="1" dirty="0">
                <a:solidFill>
                  <a:srgbClr val="FF0000"/>
                </a:solidFill>
              </a:rPr>
              <a:t>es abstracta</a:t>
            </a:r>
          </a:p>
        </p:txBody>
      </p:sp>
      <p:sp>
        <p:nvSpPr>
          <p:cNvPr id="6"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Tree>
    <p:extLst>
      <p:ext uri="{BB962C8B-B14F-4D97-AF65-F5344CB8AC3E}">
        <p14:creationId xmlns:p14="http://schemas.microsoft.com/office/powerpoint/2010/main" val="1717155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9380"/>
                                        </p:tgtEl>
                                        <p:attrNameLst>
                                          <p:attrName>style.visibility</p:attrName>
                                        </p:attrNameLst>
                                      </p:cBhvr>
                                      <p:to>
                                        <p:strVal val="visible"/>
                                      </p:to>
                                    </p:set>
                                    <p:animEffect transition="in" filter="box(in)">
                                      <p:cBhvr>
                                        <p:cTn id="7" dur="500"/>
                                        <p:tgtEl>
                                          <p:spTgt spid="2293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8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3"/>
          <p:cNvSpPr>
            <a:spLocks noGrp="1"/>
          </p:cNvSpPr>
          <p:nvPr>
            <p:ph type="ftr" sz="quarter" idx="10"/>
          </p:nvPr>
        </p:nvSpPr>
        <p:spPr/>
        <p:txBody>
          <a:bodyPr/>
          <a:lstStyle/>
          <a:p>
            <a:pPr>
              <a:defRPr/>
            </a:pPr>
            <a:r>
              <a:rPr lang="en-US" smtClean="0"/>
              <a:t>Introducción a la Programación Orientada a Objetos</a:t>
            </a:r>
            <a:endParaRPr lang="es-ES" smtClean="0"/>
          </a:p>
        </p:txBody>
      </p:sp>
      <p:sp>
        <p:nvSpPr>
          <p:cNvPr id="191491" name="Text Box 3"/>
          <p:cNvSpPr txBox="1">
            <a:spLocks noChangeArrowheads="1"/>
          </p:cNvSpPr>
          <p:nvPr/>
        </p:nvSpPr>
        <p:spPr bwMode="auto">
          <a:xfrm>
            <a:off x="382588" y="1035050"/>
            <a:ext cx="7861820" cy="6124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50000"/>
              </a:spcBef>
              <a:buFontTx/>
              <a:buNone/>
            </a:pPr>
            <a:r>
              <a:rPr lang="es-ES" altLang="es-AR" sz="2800" dirty="0">
                <a:latin typeface="+mn-lt"/>
              </a:rPr>
              <a:t>La clase </a:t>
            </a:r>
            <a:r>
              <a:rPr lang="es-ES" altLang="es-AR" sz="2800" b="1" dirty="0">
                <a:latin typeface="Courier New" panose="02070309020205020404" pitchFamily="49" charset="0"/>
                <a:cs typeface="Courier New" panose="02070309020205020404" pitchFamily="49" charset="0"/>
              </a:rPr>
              <a:t>Aviso</a:t>
            </a:r>
            <a:r>
              <a:rPr lang="es-ES" altLang="es-AR" sz="2800" dirty="0">
                <a:latin typeface="+mn-lt"/>
              </a:rPr>
              <a:t> es </a:t>
            </a:r>
            <a:r>
              <a:rPr lang="es-ES" altLang="es-AR" sz="2800" b="1" dirty="0">
                <a:latin typeface="+mn-lt"/>
              </a:rPr>
              <a:t>abstracta</a:t>
            </a:r>
            <a:r>
              <a:rPr lang="es-ES" altLang="es-AR" sz="2800" dirty="0">
                <a:latin typeface="+mn-lt"/>
              </a:rPr>
              <a:t> porque fue creada artificialmente  para factorizar los atributos y el comportamiento común a todos los avisos publicitarios.</a:t>
            </a:r>
          </a:p>
          <a:p>
            <a:pPr algn="l" eaLnBrk="1" hangingPunct="1">
              <a:spcBef>
                <a:spcPct val="50000"/>
              </a:spcBef>
              <a:buFontTx/>
              <a:buNone/>
            </a:pPr>
            <a:r>
              <a:rPr lang="es-ES" altLang="es-AR" sz="2800" dirty="0">
                <a:latin typeface="+mn-lt"/>
              </a:rPr>
              <a:t>Podemos declarar variables de clase </a:t>
            </a:r>
            <a:r>
              <a:rPr lang="es-ES" altLang="es-AR" sz="2800" b="1" dirty="0">
                <a:latin typeface="Courier New" panose="02070309020205020404" pitchFamily="49" charset="0"/>
                <a:cs typeface="Courier New" panose="02070309020205020404" pitchFamily="49" charset="0"/>
              </a:rPr>
              <a:t>Aviso</a:t>
            </a:r>
            <a:r>
              <a:rPr lang="es-ES" altLang="es-AR" sz="2800" dirty="0">
                <a:latin typeface="+mn-lt"/>
              </a:rPr>
              <a:t> pero no crear objetos. </a:t>
            </a:r>
          </a:p>
          <a:p>
            <a:pPr algn="l" eaLnBrk="1" hangingPunct="1">
              <a:spcBef>
                <a:spcPct val="50000"/>
              </a:spcBef>
              <a:buFontTx/>
              <a:buNone/>
            </a:pPr>
            <a:r>
              <a:rPr lang="es-ES" altLang="es-AR" sz="2800" dirty="0">
                <a:latin typeface="+mn-lt"/>
              </a:rPr>
              <a:t>El constructor de la clase </a:t>
            </a:r>
            <a:r>
              <a:rPr lang="es-ES" altLang="es-AR" sz="2800" b="1" dirty="0">
                <a:latin typeface="Courier New" panose="02070309020205020404" pitchFamily="49" charset="0"/>
                <a:cs typeface="Courier New" panose="02070309020205020404" pitchFamily="49" charset="0"/>
              </a:rPr>
              <a:t>Aviso</a:t>
            </a:r>
            <a:r>
              <a:rPr lang="es-ES" altLang="es-AR" sz="2800" dirty="0">
                <a:latin typeface="+mn-lt"/>
              </a:rPr>
              <a:t> solo va a ser invocado desde los constructores de las clases </a:t>
            </a:r>
            <a:r>
              <a:rPr lang="es-ES" altLang="es-AR" sz="2800" dirty="0" smtClean="0">
                <a:latin typeface="+mn-lt"/>
              </a:rPr>
              <a:t>derivadas.</a:t>
            </a:r>
            <a:endParaRPr lang="en-US" altLang="es-AR" sz="2800" dirty="0">
              <a:latin typeface="+mn-lt"/>
            </a:endParaRPr>
          </a:p>
          <a:p>
            <a:pPr algn="l" eaLnBrk="1" hangingPunct="1">
              <a:spcBef>
                <a:spcPct val="50000"/>
              </a:spcBef>
              <a:buFontTx/>
              <a:buNone/>
            </a:pPr>
            <a:r>
              <a:rPr lang="en-US" altLang="es-AR" sz="2800" dirty="0" err="1">
                <a:latin typeface="+mn-lt"/>
              </a:rPr>
              <a:t>En</a:t>
            </a:r>
            <a:r>
              <a:rPr lang="en-US" altLang="es-AR" sz="2800" dirty="0">
                <a:latin typeface="+mn-lt"/>
              </a:rPr>
              <a:t> </a:t>
            </a:r>
            <a:r>
              <a:rPr lang="en-US" altLang="es-AR" sz="2800" dirty="0" err="1">
                <a:latin typeface="+mn-lt"/>
              </a:rPr>
              <a:t>ejecución</a:t>
            </a:r>
            <a:r>
              <a:rPr lang="en-US" altLang="es-AR" sz="2800" dirty="0">
                <a:latin typeface="+mn-lt"/>
              </a:rPr>
              <a:t> no </a:t>
            </a:r>
            <a:r>
              <a:rPr lang="en-US" altLang="es-AR" sz="2800" dirty="0" err="1">
                <a:latin typeface="+mn-lt"/>
              </a:rPr>
              <a:t>va</a:t>
            </a:r>
            <a:r>
              <a:rPr lang="en-US" altLang="es-AR" sz="2800" dirty="0">
                <a:latin typeface="+mn-lt"/>
              </a:rPr>
              <a:t> a </a:t>
            </a:r>
            <a:r>
              <a:rPr lang="en-US" altLang="es-AR" sz="2800" dirty="0" err="1">
                <a:latin typeface="+mn-lt"/>
              </a:rPr>
              <a:t>haber</a:t>
            </a:r>
            <a:r>
              <a:rPr lang="en-US" altLang="es-AR" sz="2800" dirty="0">
                <a:latin typeface="+mn-lt"/>
              </a:rPr>
              <a:t> </a:t>
            </a:r>
            <a:r>
              <a:rPr lang="en-US" altLang="es-AR" sz="2800" dirty="0" err="1">
                <a:latin typeface="+mn-lt"/>
              </a:rPr>
              <a:t>instancias</a:t>
            </a:r>
            <a:r>
              <a:rPr lang="en-US" altLang="es-AR" sz="2800" dirty="0">
                <a:latin typeface="+mn-lt"/>
              </a:rPr>
              <a:t> de </a:t>
            </a:r>
            <a:r>
              <a:rPr lang="en-US" altLang="es-AR" sz="2800" dirty="0" err="1">
                <a:latin typeface="+mn-lt"/>
              </a:rPr>
              <a:t>una</a:t>
            </a:r>
            <a:r>
              <a:rPr lang="en-US" altLang="es-AR" sz="2800" dirty="0">
                <a:latin typeface="+mn-lt"/>
              </a:rPr>
              <a:t> </a:t>
            </a:r>
            <a:r>
              <a:rPr lang="en-US" altLang="es-AR" sz="2800" dirty="0" err="1">
                <a:latin typeface="+mn-lt"/>
              </a:rPr>
              <a:t>clase</a:t>
            </a:r>
            <a:r>
              <a:rPr lang="en-US" altLang="es-AR" sz="2800" dirty="0">
                <a:latin typeface="+mn-lt"/>
              </a:rPr>
              <a:t> </a:t>
            </a:r>
            <a:r>
              <a:rPr lang="en-US" altLang="es-AR" sz="2800" dirty="0" err="1">
                <a:latin typeface="+mn-lt"/>
              </a:rPr>
              <a:t>abstracta</a:t>
            </a:r>
            <a:r>
              <a:rPr lang="en-US" altLang="es-AR" sz="2800" dirty="0">
                <a:latin typeface="+mn-lt"/>
              </a:rPr>
              <a:t>. </a:t>
            </a:r>
          </a:p>
          <a:p>
            <a:pPr algn="l" eaLnBrk="1" hangingPunct="1">
              <a:spcBef>
                <a:spcPct val="50000"/>
              </a:spcBef>
              <a:buFontTx/>
              <a:buNone/>
            </a:pPr>
            <a:endParaRPr lang="en-US" altLang="es-AR" sz="2800" dirty="0">
              <a:latin typeface="+mn-lt"/>
            </a:endParaRPr>
          </a:p>
        </p:txBody>
      </p:sp>
      <p:sp>
        <p:nvSpPr>
          <p:cNvPr id="5"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Tree>
    <p:extLst>
      <p:ext uri="{BB962C8B-B14F-4D97-AF65-F5344CB8AC3E}">
        <p14:creationId xmlns:p14="http://schemas.microsoft.com/office/powerpoint/2010/main" val="28536181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91491">
                                            <p:txEl>
                                              <p:pRg st="0" end="0"/>
                                            </p:txEl>
                                          </p:spTgt>
                                        </p:tgtEl>
                                        <p:attrNameLst>
                                          <p:attrName>style.visibility</p:attrName>
                                        </p:attrNameLst>
                                      </p:cBhvr>
                                      <p:to>
                                        <p:strVal val="visible"/>
                                      </p:to>
                                    </p:set>
                                    <p:animEffect transition="in" filter="box(in)">
                                      <p:cBhvr>
                                        <p:cTn id="7" dur="500"/>
                                        <p:tgtEl>
                                          <p:spTgt spid="1914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91491">
                                            <p:txEl>
                                              <p:pRg st="1" end="1"/>
                                            </p:txEl>
                                          </p:spTgt>
                                        </p:tgtEl>
                                        <p:attrNameLst>
                                          <p:attrName>style.visibility</p:attrName>
                                        </p:attrNameLst>
                                      </p:cBhvr>
                                      <p:to>
                                        <p:strVal val="visible"/>
                                      </p:to>
                                    </p:set>
                                    <p:animEffect transition="in" filter="box(in)">
                                      <p:cBhvr>
                                        <p:cTn id="12" dur="500"/>
                                        <p:tgtEl>
                                          <p:spTgt spid="1914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91491">
                                            <p:txEl>
                                              <p:pRg st="2" end="2"/>
                                            </p:txEl>
                                          </p:spTgt>
                                        </p:tgtEl>
                                        <p:attrNameLst>
                                          <p:attrName>style.visibility</p:attrName>
                                        </p:attrNameLst>
                                      </p:cBhvr>
                                      <p:to>
                                        <p:strVal val="visible"/>
                                      </p:to>
                                    </p:set>
                                    <p:animEffect transition="in" filter="box(in)">
                                      <p:cBhvr>
                                        <p:cTn id="17" dur="500"/>
                                        <p:tgtEl>
                                          <p:spTgt spid="1914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91491">
                                            <p:txEl>
                                              <p:pRg st="3" end="3"/>
                                            </p:txEl>
                                          </p:spTgt>
                                        </p:tgtEl>
                                        <p:attrNameLst>
                                          <p:attrName>style.visibility</p:attrName>
                                        </p:attrNameLst>
                                      </p:cBhvr>
                                      <p:to>
                                        <p:strVal val="visible"/>
                                      </p:to>
                                    </p:set>
                                    <p:animEffect transition="in" filter="box(in)">
                                      <p:cBhvr>
                                        <p:cTn id="22" dur="500"/>
                                        <p:tgtEl>
                                          <p:spTgt spid="1914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3"/>
          <p:cNvSpPr>
            <a:spLocks noGrp="1"/>
          </p:cNvSpPr>
          <p:nvPr>
            <p:ph type="ftr" sz="quarter" idx="10"/>
          </p:nvPr>
        </p:nvSpPr>
        <p:spPr/>
        <p:txBody>
          <a:bodyPr/>
          <a:lstStyle/>
          <a:p>
            <a:pPr>
              <a:defRPr/>
            </a:pPr>
            <a:r>
              <a:rPr lang="en-US" smtClean="0"/>
              <a:t>Introducción a la Programación Orientada a Objetos</a:t>
            </a:r>
            <a:endParaRPr lang="es-ES" smtClean="0"/>
          </a:p>
        </p:txBody>
      </p:sp>
      <p:sp>
        <p:nvSpPr>
          <p:cNvPr id="21507" name="Text Box 2"/>
          <p:cNvSpPr txBox="1">
            <a:spLocks noChangeArrowheads="1"/>
          </p:cNvSpPr>
          <p:nvPr/>
        </p:nvSpPr>
        <p:spPr bwMode="auto">
          <a:xfrm>
            <a:off x="406400" y="1096963"/>
            <a:ext cx="7838008" cy="1200329"/>
          </a:xfrm>
          <a:prstGeom prst="rect">
            <a:avLst/>
          </a:prstGeom>
          <a:solidFill>
            <a:srgbClr val="FFFF99"/>
          </a:solidFill>
          <a:ln/>
        </p:spPr>
        <p:style>
          <a:lnRef idx="2">
            <a:schemeClr val="accent1"/>
          </a:lnRef>
          <a:fillRef idx="1">
            <a:schemeClr val="lt1"/>
          </a:fillRef>
          <a:effectRef idx="0">
            <a:schemeClr val="accent1"/>
          </a:effectRef>
          <a:fontRef idx="minor">
            <a:schemeClr val="dk1"/>
          </a:fontRef>
        </p:style>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b="1" dirty="0" err="1">
                <a:solidFill>
                  <a:srgbClr val="FF0000"/>
                </a:solidFill>
                <a:latin typeface="Courier New" pitchFamily="49" charset="0"/>
              </a:rPr>
              <a:t>abstract</a:t>
            </a:r>
            <a:r>
              <a:rPr lang="es-AR" altLang="es-AR" b="1" dirty="0">
                <a:solidFill>
                  <a:srgbClr val="FF0000"/>
                </a:solidFill>
                <a:latin typeface="Courier New" pitchFamily="49" charset="0"/>
              </a:rPr>
              <a:t> </a:t>
            </a:r>
            <a:r>
              <a:rPr lang="es-AR" altLang="es-AR" b="1" dirty="0" err="1">
                <a:latin typeface="Courier New" pitchFamily="49" charset="0"/>
              </a:rPr>
              <a:t>class</a:t>
            </a:r>
            <a:r>
              <a:rPr lang="es-AR" altLang="es-AR" b="1" dirty="0">
                <a:latin typeface="Courier New" pitchFamily="49" charset="0"/>
              </a:rPr>
              <a:t> Aviso {</a:t>
            </a:r>
          </a:p>
          <a:p>
            <a:pPr algn="l" eaLnBrk="1" hangingPunct="1">
              <a:spcBef>
                <a:spcPct val="0"/>
              </a:spcBef>
              <a:buFontTx/>
              <a:buNone/>
            </a:pPr>
            <a:r>
              <a:rPr lang="es-AR" altLang="es-AR" b="1" dirty="0">
                <a:solidFill>
                  <a:srgbClr val="FF0000"/>
                </a:solidFill>
                <a:latin typeface="Courier New" pitchFamily="49" charset="0"/>
              </a:rPr>
              <a:t>  </a:t>
            </a:r>
            <a:r>
              <a:rPr lang="es-AR" altLang="es-AR" b="1" dirty="0" err="1">
                <a:solidFill>
                  <a:srgbClr val="FF0000"/>
                </a:solidFill>
                <a:latin typeface="Courier New" pitchFamily="49" charset="0"/>
              </a:rPr>
              <a:t>abstract</a:t>
            </a:r>
            <a:r>
              <a:rPr lang="es-AR" altLang="es-AR" b="1" dirty="0">
                <a:solidFill>
                  <a:srgbClr val="FF0000"/>
                </a:solidFill>
                <a:latin typeface="Courier New" pitchFamily="49" charset="0"/>
              </a:rPr>
              <a:t> </a:t>
            </a:r>
            <a:r>
              <a:rPr lang="es-AR" altLang="es-AR" b="1" dirty="0" err="1">
                <a:latin typeface="Courier New" pitchFamily="49" charset="0"/>
              </a:rPr>
              <a:t>public</a:t>
            </a:r>
            <a:r>
              <a:rPr lang="es-AR" altLang="es-AR" b="1" dirty="0">
                <a:latin typeface="Courier New" pitchFamily="49" charset="0"/>
              </a:rPr>
              <a:t> </a:t>
            </a:r>
            <a:r>
              <a:rPr lang="es-AR" altLang="es-AR" b="1" dirty="0" err="1">
                <a:latin typeface="Courier New" pitchFamily="49" charset="0"/>
              </a:rPr>
              <a:t>float</a:t>
            </a:r>
            <a:r>
              <a:rPr lang="es-AR" altLang="es-AR" b="1" dirty="0">
                <a:latin typeface="Courier New" pitchFamily="49" charset="0"/>
              </a:rPr>
              <a:t> </a:t>
            </a:r>
            <a:r>
              <a:rPr lang="es-AR" altLang="es-AR" b="1" dirty="0" err="1">
                <a:solidFill>
                  <a:srgbClr val="FF0000"/>
                </a:solidFill>
                <a:latin typeface="Courier New" pitchFamily="49" charset="0"/>
              </a:rPr>
              <a:t>costoAviso</a:t>
            </a:r>
            <a:r>
              <a:rPr lang="es-AR" altLang="es-AR" b="1" dirty="0">
                <a:latin typeface="Courier New" pitchFamily="49" charset="0"/>
              </a:rPr>
              <a:t>() ;</a:t>
            </a:r>
          </a:p>
          <a:p>
            <a:pPr algn="l" eaLnBrk="1" hangingPunct="1">
              <a:spcBef>
                <a:spcPct val="0"/>
              </a:spcBef>
              <a:buFontTx/>
              <a:buNone/>
            </a:pPr>
            <a:r>
              <a:rPr lang="es-ES" altLang="es-AR" b="1" dirty="0">
                <a:latin typeface="Courier New" pitchFamily="49" charset="0"/>
              </a:rPr>
              <a:t>… </a:t>
            </a:r>
            <a:r>
              <a:rPr lang="es-ES" altLang="es-AR" b="1" dirty="0" smtClean="0">
                <a:latin typeface="Courier New" pitchFamily="49" charset="0"/>
              </a:rPr>
              <a:t>}</a:t>
            </a:r>
            <a:endParaRPr lang="es-AR" altLang="es-AR" b="1" dirty="0">
              <a:latin typeface="Courier New" pitchFamily="49" charset="0"/>
            </a:endParaRPr>
          </a:p>
        </p:txBody>
      </p:sp>
      <p:sp>
        <p:nvSpPr>
          <p:cNvPr id="5"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
        <p:nvSpPr>
          <p:cNvPr id="6" name="Text Box 2"/>
          <p:cNvSpPr txBox="1">
            <a:spLocks noChangeArrowheads="1"/>
          </p:cNvSpPr>
          <p:nvPr/>
        </p:nvSpPr>
        <p:spPr bwMode="auto">
          <a:xfrm>
            <a:off x="382297" y="2564904"/>
            <a:ext cx="7838008" cy="1938992"/>
          </a:xfrm>
          <a:prstGeom prst="rect">
            <a:avLst/>
          </a:prstGeom>
          <a:solidFill>
            <a:srgbClr val="FFFF99"/>
          </a:solidFill>
          <a:ln/>
        </p:spPr>
        <p:style>
          <a:lnRef idx="2">
            <a:schemeClr val="accent1"/>
          </a:lnRef>
          <a:fillRef idx="1">
            <a:schemeClr val="lt1"/>
          </a:fillRef>
          <a:effectRef idx="0">
            <a:schemeClr val="accent1"/>
          </a:effectRef>
          <a:fontRef idx="minor">
            <a:schemeClr val="dk1"/>
          </a:fontRef>
        </p:style>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b="1" dirty="0" err="1" smtClean="0">
                <a:latin typeface="Courier New" pitchFamily="49" charset="0"/>
              </a:rPr>
              <a:t>class</a:t>
            </a:r>
            <a:r>
              <a:rPr lang="es-AR" altLang="es-AR" b="1" dirty="0" smtClean="0">
                <a:latin typeface="Courier New" pitchFamily="49" charset="0"/>
              </a:rPr>
              <a:t> </a:t>
            </a:r>
            <a:r>
              <a:rPr lang="es-AR" altLang="es-AR" b="1" dirty="0" err="1">
                <a:latin typeface="Courier New" pitchFamily="49" charset="0"/>
              </a:rPr>
              <a:t>AvisoImpreso</a:t>
            </a:r>
            <a:r>
              <a:rPr lang="es-AR" altLang="es-AR" b="1" dirty="0">
                <a:latin typeface="Courier New" pitchFamily="49" charset="0"/>
              </a:rPr>
              <a:t> </a:t>
            </a:r>
            <a:r>
              <a:rPr lang="es-AR" altLang="es-AR" b="1" dirty="0" err="1">
                <a:latin typeface="Courier New" pitchFamily="49" charset="0"/>
              </a:rPr>
              <a:t>extends</a:t>
            </a:r>
            <a:r>
              <a:rPr lang="es-AR" altLang="es-AR" b="1" dirty="0">
                <a:latin typeface="Courier New" pitchFamily="49" charset="0"/>
              </a:rPr>
              <a:t> Aviso{</a:t>
            </a:r>
          </a:p>
          <a:p>
            <a:pPr algn="l" eaLnBrk="1" hangingPunct="1">
              <a:spcBef>
                <a:spcPct val="0"/>
              </a:spcBef>
              <a:buFontTx/>
              <a:buNone/>
            </a:pPr>
            <a:r>
              <a:rPr lang="es-AR" altLang="es-AR" b="1" dirty="0" err="1">
                <a:latin typeface="Courier New" pitchFamily="49" charset="0"/>
              </a:rPr>
              <a:t>public</a:t>
            </a:r>
            <a:r>
              <a:rPr lang="es-AR" altLang="es-AR" b="1" dirty="0">
                <a:latin typeface="Courier New" pitchFamily="49" charset="0"/>
              </a:rPr>
              <a:t> </a:t>
            </a:r>
            <a:r>
              <a:rPr lang="es-AR" altLang="es-AR" b="1" dirty="0" err="1">
                <a:latin typeface="Courier New" pitchFamily="49" charset="0"/>
              </a:rPr>
              <a:t>float</a:t>
            </a:r>
            <a:r>
              <a:rPr lang="es-AR" altLang="es-AR" b="1" dirty="0">
                <a:latin typeface="Courier New" pitchFamily="49" charset="0"/>
              </a:rPr>
              <a:t> </a:t>
            </a:r>
            <a:r>
              <a:rPr lang="es-AR" altLang="es-AR" b="1" dirty="0" err="1">
                <a:solidFill>
                  <a:srgbClr val="FF0000"/>
                </a:solidFill>
                <a:latin typeface="Courier New" pitchFamily="49" charset="0"/>
              </a:rPr>
              <a:t>costoAviso</a:t>
            </a:r>
            <a:r>
              <a:rPr lang="es-AR" altLang="es-AR" b="1" dirty="0">
                <a:latin typeface="Courier New" pitchFamily="49" charset="0"/>
              </a:rPr>
              <a:t>(){</a:t>
            </a:r>
          </a:p>
          <a:p>
            <a:pPr algn="l" eaLnBrk="1" hangingPunct="1">
              <a:spcBef>
                <a:spcPct val="0"/>
              </a:spcBef>
              <a:buFontTx/>
              <a:buNone/>
            </a:pPr>
            <a:r>
              <a:rPr lang="es-AR" altLang="es-AR" b="1" dirty="0">
                <a:latin typeface="Courier New" pitchFamily="49" charset="0"/>
              </a:rPr>
              <a:t>  </a:t>
            </a:r>
            <a:r>
              <a:rPr lang="es-AR" altLang="es-AR" b="1" dirty="0" err="1">
                <a:latin typeface="Courier New" pitchFamily="49" charset="0"/>
              </a:rPr>
              <a:t>return</a:t>
            </a:r>
            <a:r>
              <a:rPr lang="es-AR" altLang="es-AR" b="1" dirty="0">
                <a:latin typeface="Courier New" pitchFamily="49" charset="0"/>
              </a:rPr>
              <a:t> </a:t>
            </a:r>
            <a:r>
              <a:rPr lang="es-AR" altLang="es-AR" b="1" dirty="0" err="1">
                <a:latin typeface="Courier New" pitchFamily="49" charset="0"/>
              </a:rPr>
              <a:t>desde.cantDias</a:t>
            </a:r>
            <a:r>
              <a:rPr lang="es-AR" altLang="es-AR" b="1" dirty="0">
                <a:latin typeface="Courier New" pitchFamily="49" charset="0"/>
              </a:rPr>
              <a:t>(hasta)* 			</a:t>
            </a:r>
            <a:r>
              <a:rPr lang="es-AR" altLang="es-AR" b="1" dirty="0" err="1">
                <a:latin typeface="Courier New" pitchFamily="49" charset="0"/>
              </a:rPr>
              <a:t>cmTexto</a:t>
            </a:r>
            <a:r>
              <a:rPr lang="es-AR" altLang="es-AR" b="1" dirty="0">
                <a:latin typeface="Courier New" pitchFamily="49" charset="0"/>
              </a:rPr>
              <a:t>*</a:t>
            </a:r>
            <a:r>
              <a:rPr lang="es-AR" altLang="es-AR" b="1" dirty="0" err="1">
                <a:latin typeface="Courier New" pitchFamily="49" charset="0"/>
              </a:rPr>
              <a:t>costoTexto</a:t>
            </a:r>
            <a:r>
              <a:rPr lang="es-AR" altLang="es-AR" b="1" dirty="0" smtClean="0">
                <a:latin typeface="Courier New" pitchFamily="49" charset="0"/>
              </a:rPr>
              <a:t>;   }</a:t>
            </a:r>
            <a:endParaRPr lang="es-AR" altLang="es-AR" b="1" dirty="0">
              <a:latin typeface="Courier New" pitchFamily="49" charset="0"/>
            </a:endParaRPr>
          </a:p>
          <a:p>
            <a:pPr algn="l" eaLnBrk="1" hangingPunct="1">
              <a:spcBef>
                <a:spcPct val="0"/>
              </a:spcBef>
              <a:buFontTx/>
              <a:buNone/>
            </a:pPr>
            <a:r>
              <a:rPr lang="es-ES" altLang="es-AR" b="1" dirty="0" smtClean="0">
                <a:latin typeface="Courier New" pitchFamily="49" charset="0"/>
              </a:rPr>
              <a:t>…}</a:t>
            </a:r>
            <a:endParaRPr lang="es-ES" altLang="es-AR" b="1" dirty="0">
              <a:latin typeface="Courier New" pitchFamily="49" charset="0"/>
            </a:endParaRPr>
          </a:p>
        </p:txBody>
      </p:sp>
      <p:sp>
        <p:nvSpPr>
          <p:cNvPr id="7" name="Text Box 2"/>
          <p:cNvSpPr txBox="1">
            <a:spLocks noChangeArrowheads="1"/>
          </p:cNvSpPr>
          <p:nvPr/>
        </p:nvSpPr>
        <p:spPr bwMode="auto">
          <a:xfrm>
            <a:off x="406400" y="4802376"/>
            <a:ext cx="7838008" cy="1938992"/>
          </a:xfrm>
          <a:prstGeom prst="rect">
            <a:avLst/>
          </a:prstGeom>
          <a:solidFill>
            <a:srgbClr val="FFFF99"/>
          </a:solidFill>
          <a:ln/>
        </p:spPr>
        <p:style>
          <a:lnRef idx="2">
            <a:schemeClr val="accent1"/>
          </a:lnRef>
          <a:fillRef idx="1">
            <a:schemeClr val="lt1"/>
          </a:fillRef>
          <a:effectRef idx="0">
            <a:schemeClr val="accent1"/>
          </a:effectRef>
          <a:fontRef idx="minor">
            <a:schemeClr val="dk1"/>
          </a:fontRef>
        </p:style>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b="1" dirty="0" err="1" smtClean="0">
                <a:latin typeface="Courier New" pitchFamily="49" charset="0"/>
              </a:rPr>
              <a:t>class</a:t>
            </a:r>
            <a:r>
              <a:rPr lang="es-AR" altLang="es-AR" b="1" dirty="0" smtClean="0">
                <a:latin typeface="Courier New" pitchFamily="49" charset="0"/>
              </a:rPr>
              <a:t> </a:t>
            </a:r>
            <a:r>
              <a:rPr lang="es-AR" altLang="es-AR" b="1" dirty="0" err="1">
                <a:latin typeface="Courier New" pitchFamily="49" charset="0"/>
              </a:rPr>
              <a:t>AvisoRadioTV</a:t>
            </a:r>
            <a:r>
              <a:rPr lang="es-AR" altLang="es-AR" b="1" dirty="0">
                <a:latin typeface="Courier New" pitchFamily="49" charset="0"/>
              </a:rPr>
              <a:t> </a:t>
            </a:r>
            <a:r>
              <a:rPr lang="es-AR" altLang="es-AR" b="1" dirty="0" err="1">
                <a:latin typeface="Courier New" pitchFamily="49" charset="0"/>
              </a:rPr>
              <a:t>extends</a:t>
            </a:r>
            <a:r>
              <a:rPr lang="es-AR" altLang="es-AR" b="1" dirty="0">
                <a:latin typeface="Courier New" pitchFamily="49" charset="0"/>
              </a:rPr>
              <a:t> Aviso{</a:t>
            </a:r>
          </a:p>
          <a:p>
            <a:pPr algn="l" eaLnBrk="1" hangingPunct="1">
              <a:spcBef>
                <a:spcPct val="0"/>
              </a:spcBef>
              <a:buFontTx/>
              <a:buNone/>
            </a:pPr>
            <a:r>
              <a:rPr lang="es-AR" altLang="es-AR" b="1" dirty="0" err="1">
                <a:latin typeface="Courier New" pitchFamily="49" charset="0"/>
              </a:rPr>
              <a:t>public</a:t>
            </a:r>
            <a:r>
              <a:rPr lang="es-AR" altLang="es-AR" b="1" dirty="0">
                <a:latin typeface="Courier New" pitchFamily="49" charset="0"/>
              </a:rPr>
              <a:t> </a:t>
            </a:r>
            <a:r>
              <a:rPr lang="es-AR" altLang="es-AR" b="1" dirty="0" err="1">
                <a:latin typeface="Courier New" pitchFamily="49" charset="0"/>
              </a:rPr>
              <a:t>float</a:t>
            </a:r>
            <a:r>
              <a:rPr lang="es-AR" altLang="es-AR" b="1" dirty="0">
                <a:latin typeface="Courier New" pitchFamily="49" charset="0"/>
              </a:rPr>
              <a:t> </a:t>
            </a:r>
            <a:r>
              <a:rPr lang="es-AR" altLang="es-AR" b="1" dirty="0" err="1">
                <a:solidFill>
                  <a:srgbClr val="FF0000"/>
                </a:solidFill>
                <a:latin typeface="Courier New" pitchFamily="49" charset="0"/>
              </a:rPr>
              <a:t>costoAviso</a:t>
            </a:r>
            <a:r>
              <a:rPr lang="es-AR" altLang="es-AR" b="1" dirty="0">
                <a:latin typeface="Courier New" pitchFamily="49" charset="0"/>
              </a:rPr>
              <a:t>() {</a:t>
            </a:r>
          </a:p>
          <a:p>
            <a:pPr algn="l" eaLnBrk="1" hangingPunct="1">
              <a:spcBef>
                <a:spcPct val="0"/>
              </a:spcBef>
              <a:buFontTx/>
              <a:buNone/>
            </a:pPr>
            <a:r>
              <a:rPr lang="es-AR" altLang="es-AR" b="1" dirty="0">
                <a:latin typeface="Courier New" pitchFamily="49" charset="0"/>
              </a:rPr>
              <a:t>  </a:t>
            </a:r>
            <a:r>
              <a:rPr lang="es-AR" altLang="es-AR" b="1" dirty="0" err="1">
                <a:latin typeface="Courier New" pitchFamily="49" charset="0"/>
              </a:rPr>
              <a:t>return</a:t>
            </a:r>
            <a:r>
              <a:rPr lang="es-AR" altLang="es-AR" b="1" dirty="0">
                <a:latin typeface="Courier New" pitchFamily="49" charset="0"/>
              </a:rPr>
              <a:t> </a:t>
            </a:r>
            <a:r>
              <a:rPr lang="es-AR" altLang="es-AR" b="1" dirty="0" err="1">
                <a:latin typeface="Courier New" pitchFamily="49" charset="0"/>
              </a:rPr>
              <a:t>duracion</a:t>
            </a:r>
            <a:r>
              <a:rPr lang="es-AR" altLang="es-AR" b="1" dirty="0">
                <a:latin typeface="Courier New" pitchFamily="49" charset="0"/>
              </a:rPr>
              <a:t>*frecuencia*</a:t>
            </a:r>
            <a:r>
              <a:rPr lang="es-AR" altLang="es-AR" b="1" dirty="0" err="1">
                <a:latin typeface="Courier New" pitchFamily="49" charset="0"/>
              </a:rPr>
              <a:t>costoSegundo</a:t>
            </a:r>
            <a:r>
              <a:rPr lang="es-AR" altLang="es-AR" b="1" dirty="0">
                <a:latin typeface="Courier New" pitchFamily="49" charset="0"/>
              </a:rPr>
              <a:t> 	*</a:t>
            </a:r>
            <a:r>
              <a:rPr lang="es-AR" altLang="es-AR" b="1" dirty="0" err="1">
                <a:latin typeface="Courier New" pitchFamily="49" charset="0"/>
              </a:rPr>
              <a:t>dias</a:t>
            </a:r>
            <a:r>
              <a:rPr lang="es-AR" altLang="es-AR" b="1" dirty="0" smtClean="0">
                <a:latin typeface="Courier New" pitchFamily="49" charset="0"/>
              </a:rPr>
              <a:t>;               }</a:t>
            </a:r>
            <a:endParaRPr lang="es-AR" altLang="es-AR" b="1" dirty="0">
              <a:latin typeface="Courier New" pitchFamily="49" charset="0"/>
            </a:endParaRPr>
          </a:p>
          <a:p>
            <a:pPr algn="l" eaLnBrk="1" hangingPunct="1">
              <a:spcBef>
                <a:spcPct val="0"/>
              </a:spcBef>
              <a:buFontTx/>
              <a:buNone/>
            </a:pPr>
            <a:r>
              <a:rPr lang="es-ES" altLang="es-AR" b="1" dirty="0" smtClean="0">
                <a:latin typeface="Courier New" pitchFamily="49" charset="0"/>
              </a:rPr>
              <a:t>…}</a:t>
            </a:r>
            <a:endParaRPr lang="es-AR" altLang="es-AR" sz="2600" b="1" dirty="0">
              <a:latin typeface="Courier New" pitchFamily="49" charset="0"/>
            </a:endParaRPr>
          </a:p>
        </p:txBody>
      </p:sp>
    </p:spTree>
    <p:extLst>
      <p:ext uri="{BB962C8B-B14F-4D97-AF65-F5344CB8AC3E}">
        <p14:creationId xmlns:p14="http://schemas.microsoft.com/office/powerpoint/2010/main" val="27594870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p:txBody>
          <a:bodyPr/>
          <a:lstStyle/>
          <a:p>
            <a:pPr>
              <a:defRPr/>
            </a:pPr>
            <a:r>
              <a:rPr lang="en-US" smtClean="0"/>
              <a:t>Introducción a la Programación Orientada a Objetos</a:t>
            </a:r>
            <a:endParaRPr lang="es-ES" smtClean="0"/>
          </a:p>
        </p:txBody>
      </p:sp>
      <p:sp>
        <p:nvSpPr>
          <p:cNvPr id="191491" name="Text Box 3"/>
          <p:cNvSpPr txBox="1">
            <a:spLocks noChangeArrowheads="1"/>
          </p:cNvSpPr>
          <p:nvPr/>
        </p:nvSpPr>
        <p:spPr bwMode="auto">
          <a:xfrm>
            <a:off x="382588" y="1035050"/>
            <a:ext cx="7717804" cy="3754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50000"/>
              </a:spcBef>
              <a:buFontTx/>
              <a:buNone/>
            </a:pPr>
            <a:r>
              <a:rPr lang="es-ES" altLang="es-AR" sz="2800" dirty="0">
                <a:latin typeface="+mn-lt"/>
                <a:cs typeface="Courier New" panose="02070309020205020404" pitchFamily="49" charset="0"/>
              </a:rPr>
              <a:t>En este caso la clase </a:t>
            </a:r>
            <a:r>
              <a:rPr lang="es-ES" altLang="es-AR" sz="2800" b="1" dirty="0">
                <a:latin typeface="Courier New" panose="02070309020205020404" pitchFamily="49" charset="0"/>
                <a:cs typeface="Courier New" panose="02070309020205020404" pitchFamily="49" charset="0"/>
              </a:rPr>
              <a:t>Aviso</a:t>
            </a:r>
            <a:r>
              <a:rPr lang="es-ES" altLang="es-AR" sz="2800" dirty="0">
                <a:latin typeface="+mn-lt"/>
                <a:cs typeface="Courier New" panose="02070309020205020404" pitchFamily="49" charset="0"/>
              </a:rPr>
              <a:t> </a:t>
            </a:r>
            <a:r>
              <a:rPr lang="es-ES" altLang="es-AR" sz="2800" b="1" u="sng" dirty="0" smtClean="0">
                <a:latin typeface="+mn-lt"/>
                <a:cs typeface="Courier New" panose="02070309020205020404" pitchFamily="49" charset="0"/>
              </a:rPr>
              <a:t>declara</a:t>
            </a:r>
            <a:r>
              <a:rPr lang="es-ES" altLang="es-AR" sz="2800" dirty="0" smtClean="0">
                <a:latin typeface="+mn-lt"/>
                <a:cs typeface="Courier New" panose="02070309020205020404" pitchFamily="49" charset="0"/>
              </a:rPr>
              <a:t> un </a:t>
            </a:r>
            <a:r>
              <a:rPr lang="es-ES" altLang="es-AR" sz="2800" dirty="0">
                <a:latin typeface="+mn-lt"/>
                <a:cs typeface="Courier New" panose="02070309020205020404" pitchFamily="49" charset="0"/>
              </a:rPr>
              <a:t>método abstracto </a:t>
            </a:r>
            <a:r>
              <a:rPr lang="es-ES" altLang="es-AR" sz="2800" b="1" dirty="0" err="1">
                <a:latin typeface="Courier New" panose="02070309020205020404" pitchFamily="49" charset="0"/>
                <a:cs typeface="Courier New" panose="02070309020205020404" pitchFamily="49" charset="0"/>
              </a:rPr>
              <a:t>costoAviso</a:t>
            </a:r>
            <a:r>
              <a:rPr lang="es-ES" altLang="es-AR" sz="2800" b="1" dirty="0">
                <a:latin typeface="Courier New" panose="02070309020205020404" pitchFamily="49" charset="0"/>
                <a:cs typeface="Courier New" panose="02070309020205020404" pitchFamily="49" charset="0"/>
              </a:rPr>
              <a:t>().</a:t>
            </a:r>
          </a:p>
          <a:p>
            <a:pPr algn="l" eaLnBrk="1" hangingPunct="1">
              <a:spcBef>
                <a:spcPct val="50000"/>
              </a:spcBef>
              <a:buFontTx/>
              <a:buNone/>
            </a:pPr>
            <a:r>
              <a:rPr lang="es-ES" altLang="es-AR" sz="2800" dirty="0">
                <a:latin typeface="+mn-lt"/>
                <a:cs typeface="Courier New" panose="02070309020205020404" pitchFamily="49" charset="0"/>
              </a:rPr>
              <a:t>Cada clase que especialice a la clase </a:t>
            </a:r>
            <a:r>
              <a:rPr lang="es-ES" altLang="es-AR" sz="2800" b="1" dirty="0">
                <a:latin typeface="Courier New" panose="02070309020205020404" pitchFamily="49" charset="0"/>
                <a:cs typeface="Courier New" panose="02070309020205020404" pitchFamily="49" charset="0"/>
              </a:rPr>
              <a:t>Aviso</a:t>
            </a:r>
            <a:r>
              <a:rPr lang="es-ES" altLang="es-AR" sz="2800" dirty="0">
                <a:latin typeface="+mn-lt"/>
                <a:cs typeface="Courier New" panose="02070309020205020404" pitchFamily="49" charset="0"/>
              </a:rPr>
              <a:t> </a:t>
            </a:r>
            <a:r>
              <a:rPr lang="es-ES" altLang="es-AR" sz="2800" dirty="0" smtClean="0">
                <a:latin typeface="+mn-lt"/>
                <a:cs typeface="Courier New" panose="02070309020205020404" pitchFamily="49" charset="0"/>
              </a:rPr>
              <a:t>y </a:t>
            </a:r>
            <a:r>
              <a:rPr lang="es-ES" altLang="es-AR" sz="2800" b="1" u="sng" dirty="0" smtClean="0">
                <a:latin typeface="+mn-lt"/>
                <a:cs typeface="Courier New" panose="02070309020205020404" pitchFamily="49" charset="0"/>
              </a:rPr>
              <a:t>defina</a:t>
            </a:r>
            <a:r>
              <a:rPr lang="es-ES" altLang="es-AR" sz="2800" dirty="0" smtClean="0">
                <a:latin typeface="+mn-lt"/>
                <a:cs typeface="Courier New" panose="02070309020205020404" pitchFamily="49" charset="0"/>
              </a:rPr>
              <a:t> el método </a:t>
            </a:r>
            <a:r>
              <a:rPr lang="es-ES" altLang="es-AR" sz="2800" b="1" dirty="0" err="1">
                <a:latin typeface="Courier New" panose="02070309020205020404" pitchFamily="49" charset="0"/>
                <a:cs typeface="Courier New" panose="02070309020205020404" pitchFamily="49" charset="0"/>
              </a:rPr>
              <a:t>costoAviso</a:t>
            </a:r>
            <a:r>
              <a:rPr lang="es-ES" altLang="es-AR" sz="2800" b="1" dirty="0">
                <a:latin typeface="Courier New" panose="02070309020205020404" pitchFamily="49" charset="0"/>
                <a:cs typeface="Courier New" panose="02070309020205020404" pitchFamily="49" charset="0"/>
              </a:rPr>
              <a:t>() </a:t>
            </a:r>
            <a:r>
              <a:rPr lang="es-ES" altLang="es-AR" sz="2800" dirty="0">
                <a:latin typeface="+mn-lt"/>
                <a:cs typeface="Courier New" panose="02070309020205020404" pitchFamily="49" charset="0"/>
              </a:rPr>
              <a:t>será una clase concreta. </a:t>
            </a:r>
          </a:p>
          <a:p>
            <a:pPr algn="l" eaLnBrk="1" hangingPunct="1">
              <a:spcBef>
                <a:spcPct val="50000"/>
              </a:spcBef>
              <a:buFontTx/>
              <a:buNone/>
            </a:pPr>
            <a:endParaRPr lang="es-ES" altLang="es-AR" sz="2800" dirty="0">
              <a:latin typeface="+mn-lt"/>
              <a:cs typeface="Courier New" panose="02070309020205020404" pitchFamily="49" charset="0"/>
            </a:endParaRPr>
          </a:p>
          <a:p>
            <a:pPr algn="l" eaLnBrk="1" hangingPunct="1">
              <a:spcBef>
                <a:spcPct val="50000"/>
              </a:spcBef>
              <a:buFontTx/>
              <a:buNone/>
            </a:pPr>
            <a:endParaRPr lang="en-US" altLang="es-AR" sz="2800" dirty="0">
              <a:latin typeface="+mn-lt"/>
              <a:cs typeface="Courier New" panose="02070309020205020404" pitchFamily="49" charset="0"/>
            </a:endParaRPr>
          </a:p>
        </p:txBody>
      </p:sp>
      <p:sp>
        <p:nvSpPr>
          <p:cNvPr id="5"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Tree>
    <p:extLst>
      <p:ext uri="{BB962C8B-B14F-4D97-AF65-F5344CB8AC3E}">
        <p14:creationId xmlns:p14="http://schemas.microsoft.com/office/powerpoint/2010/main" val="854715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91491">
                                            <p:txEl>
                                              <p:pRg st="0" end="0"/>
                                            </p:txEl>
                                          </p:spTgt>
                                        </p:tgtEl>
                                        <p:attrNameLst>
                                          <p:attrName>style.visibility</p:attrName>
                                        </p:attrNameLst>
                                      </p:cBhvr>
                                      <p:to>
                                        <p:strVal val="visible"/>
                                      </p:to>
                                    </p:set>
                                    <p:animEffect transition="in" filter="box(in)">
                                      <p:cBhvr>
                                        <p:cTn id="7" dur="500"/>
                                        <p:tgtEl>
                                          <p:spTgt spid="1914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91491">
                                            <p:txEl>
                                              <p:pRg st="1" end="1"/>
                                            </p:txEl>
                                          </p:spTgt>
                                        </p:tgtEl>
                                        <p:attrNameLst>
                                          <p:attrName>style.visibility</p:attrName>
                                        </p:attrNameLst>
                                      </p:cBhvr>
                                      <p:to>
                                        <p:strVal val="visible"/>
                                      </p:to>
                                    </p:set>
                                    <p:animEffect transition="in" filter="box(in)">
                                      <p:cBhvr>
                                        <p:cTn id="12" dur="500"/>
                                        <p:tgtEl>
                                          <p:spTgt spid="1914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67544" y="1268760"/>
            <a:ext cx="7777163" cy="1752600"/>
          </a:xfrm>
        </p:spPr>
        <p:txBody>
          <a:bodyPr rtlCol="0">
            <a:noAutofit/>
          </a:bodyPr>
          <a:lstStyle/>
          <a:p>
            <a:pPr algn="l" eaLnBrk="1" fontAlgn="auto" hangingPunct="1">
              <a:spcAft>
                <a:spcPts val="0"/>
              </a:spcAft>
              <a:buFont typeface="Arial" panose="020B0604020202020204" pitchFamily="34" charset="0"/>
              <a:buNone/>
              <a:defRPr/>
            </a:pPr>
            <a:r>
              <a:rPr lang="es-AR" sz="2800" i="1" dirty="0">
                <a:solidFill>
                  <a:schemeClr val="tx1"/>
                </a:solidFill>
              </a:rPr>
              <a:t>La clase </a:t>
            </a:r>
            <a:r>
              <a:rPr lang="es-AR" sz="2800" i="1" dirty="0" err="1" smtClean="0">
                <a:solidFill>
                  <a:schemeClr val="tx1"/>
                </a:solidFill>
              </a:rPr>
              <a:t>AvisosPublicitarios</a:t>
            </a:r>
            <a:r>
              <a:rPr lang="es-AR" sz="2800" i="1" dirty="0" smtClean="0">
                <a:solidFill>
                  <a:schemeClr val="tx1"/>
                </a:solidFill>
              </a:rPr>
              <a:t> </a:t>
            </a:r>
            <a:r>
              <a:rPr lang="es-AR" sz="2800" i="1" dirty="0">
                <a:solidFill>
                  <a:schemeClr val="tx1"/>
                </a:solidFill>
              </a:rPr>
              <a:t>encapsula una colección de elementos de clase </a:t>
            </a:r>
            <a:r>
              <a:rPr lang="es-AR" sz="2800" i="1" dirty="0" smtClean="0">
                <a:solidFill>
                  <a:schemeClr val="tx1"/>
                </a:solidFill>
              </a:rPr>
              <a:t>Aviso, </a:t>
            </a:r>
            <a:r>
              <a:rPr lang="es-AR" sz="2800" i="1" dirty="0">
                <a:solidFill>
                  <a:schemeClr val="tx1"/>
                </a:solidFill>
              </a:rPr>
              <a:t>representada con un arreglo parcialmente </a:t>
            </a:r>
            <a:r>
              <a:rPr lang="es-AR" sz="2800" i="1" dirty="0" smtClean="0">
                <a:solidFill>
                  <a:schemeClr val="tx1"/>
                </a:solidFill>
              </a:rPr>
              <a:t>ocupado. </a:t>
            </a:r>
            <a:endParaRPr lang="es-AR" sz="2800" i="1" dirty="0" smtClean="0">
              <a:solidFill>
                <a:schemeClr val="tx1"/>
              </a:solidFill>
            </a:endParaRPr>
          </a:p>
          <a:p>
            <a:pPr algn="l" eaLnBrk="1" fontAlgn="auto" hangingPunct="1">
              <a:spcAft>
                <a:spcPts val="0"/>
              </a:spcAft>
              <a:buFont typeface="Arial" panose="020B0604020202020204" pitchFamily="34" charset="0"/>
              <a:buNone/>
              <a:defRPr/>
            </a:pPr>
            <a:r>
              <a:rPr lang="es-ES_tradnl" sz="2800" i="1" dirty="0">
                <a:solidFill>
                  <a:schemeClr val="tx1"/>
                </a:solidFill>
              </a:rPr>
              <a:t>La clase brinda servicios para:</a:t>
            </a:r>
          </a:p>
          <a:p>
            <a:pPr marL="342900" indent="-342900" algn="l" eaLnBrk="1" fontAlgn="auto" hangingPunct="1">
              <a:spcAft>
                <a:spcPts val="0"/>
              </a:spcAft>
              <a:buFontTx/>
              <a:buChar char="-"/>
              <a:defRPr/>
            </a:pPr>
            <a:r>
              <a:rPr lang="es-ES_tradnl" sz="2800" i="1" dirty="0" smtClean="0">
                <a:solidFill>
                  <a:schemeClr val="tx1"/>
                </a:solidFill>
              </a:rPr>
              <a:t>Insertar </a:t>
            </a:r>
            <a:r>
              <a:rPr lang="es-ES_tradnl" sz="2800" i="1" dirty="0" smtClean="0">
                <a:solidFill>
                  <a:schemeClr val="tx1"/>
                </a:solidFill>
              </a:rPr>
              <a:t>un </a:t>
            </a:r>
            <a:r>
              <a:rPr lang="es-ES_tradnl" sz="2800" i="1" dirty="0">
                <a:solidFill>
                  <a:schemeClr val="tx1"/>
                </a:solidFill>
              </a:rPr>
              <a:t>nuevo </a:t>
            </a:r>
            <a:r>
              <a:rPr lang="es-ES_tradnl" sz="2800" i="1" dirty="0" smtClean="0">
                <a:solidFill>
                  <a:schemeClr val="tx1"/>
                </a:solidFill>
              </a:rPr>
              <a:t>Aviso, requiere que la colección no esté llena, no exista un Aviso con la misma clave y el aviso no sea nulo. </a:t>
            </a:r>
            <a:endParaRPr lang="es-ES_tradnl" sz="2800" i="1" dirty="0">
              <a:solidFill>
                <a:schemeClr val="tx1"/>
              </a:solidFill>
            </a:endParaRPr>
          </a:p>
          <a:p>
            <a:pPr marL="342900" indent="-342900" algn="l" eaLnBrk="1" fontAlgn="auto" hangingPunct="1">
              <a:spcAft>
                <a:spcPts val="0"/>
              </a:spcAft>
              <a:buFontTx/>
              <a:buChar char="-"/>
              <a:defRPr/>
            </a:pPr>
            <a:r>
              <a:rPr lang="es-ES_tradnl" sz="2800" i="1" dirty="0">
                <a:solidFill>
                  <a:schemeClr val="tx1"/>
                </a:solidFill>
              </a:rPr>
              <a:t>Eliminar un </a:t>
            </a:r>
            <a:r>
              <a:rPr lang="es-ES_tradnl" sz="2800" i="1" dirty="0" smtClean="0">
                <a:solidFill>
                  <a:schemeClr val="tx1"/>
                </a:solidFill>
              </a:rPr>
              <a:t>Aviso</a:t>
            </a:r>
            <a:endParaRPr lang="es-ES_tradnl" sz="2800" i="1" dirty="0">
              <a:solidFill>
                <a:schemeClr val="tx1"/>
              </a:solidFill>
            </a:endParaRPr>
          </a:p>
          <a:p>
            <a:pPr marL="342900" indent="-342900" algn="l" eaLnBrk="1" fontAlgn="auto" hangingPunct="1">
              <a:spcAft>
                <a:spcPts val="0"/>
              </a:spcAft>
              <a:buFontTx/>
              <a:buChar char="-"/>
              <a:defRPr/>
            </a:pPr>
            <a:r>
              <a:rPr lang="es-ES_tradnl" sz="2800" i="1" dirty="0" smtClean="0">
                <a:solidFill>
                  <a:schemeClr val="tx1"/>
                </a:solidFill>
              </a:rPr>
              <a:t>Decidir si existe un aviso con una </a:t>
            </a:r>
            <a:r>
              <a:rPr lang="es-ES_tradnl" sz="2800" b="1" i="1" dirty="0" smtClean="0">
                <a:solidFill>
                  <a:schemeClr val="tx1"/>
                </a:solidFill>
              </a:rPr>
              <a:t>clave</a:t>
            </a:r>
            <a:r>
              <a:rPr lang="es-ES_tradnl" sz="2800" i="1" dirty="0" smtClean="0">
                <a:solidFill>
                  <a:schemeClr val="tx1"/>
                </a:solidFill>
              </a:rPr>
              <a:t> dada. </a:t>
            </a:r>
            <a:endParaRPr lang="es-ES_tradnl" sz="2800" i="1" dirty="0">
              <a:solidFill>
                <a:schemeClr val="tx1"/>
              </a:solidFill>
            </a:endParaRPr>
          </a:p>
        </p:txBody>
      </p:sp>
      <p:sp>
        <p:nvSpPr>
          <p:cNvPr id="4"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Tree>
    <p:extLst>
      <p:ext uri="{BB962C8B-B14F-4D97-AF65-F5344CB8AC3E}">
        <p14:creationId xmlns:p14="http://schemas.microsoft.com/office/powerpoint/2010/main" val="23524198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67544" y="1268760"/>
            <a:ext cx="7777163" cy="1752600"/>
          </a:xfrm>
        </p:spPr>
        <p:txBody>
          <a:bodyPr rtlCol="0">
            <a:noAutofit/>
          </a:bodyPr>
          <a:lstStyle/>
          <a:p>
            <a:pPr algn="l" eaLnBrk="1" fontAlgn="auto" hangingPunct="1">
              <a:spcAft>
                <a:spcPts val="0"/>
              </a:spcAft>
              <a:buFont typeface="Arial" panose="020B0604020202020204" pitchFamily="34" charset="0"/>
              <a:buNone/>
              <a:defRPr/>
            </a:pPr>
            <a:r>
              <a:rPr lang="es-AR" sz="2800" i="1" dirty="0">
                <a:solidFill>
                  <a:schemeClr val="tx1"/>
                </a:solidFill>
              </a:rPr>
              <a:t>La clase </a:t>
            </a:r>
            <a:r>
              <a:rPr lang="es-AR" sz="2800" i="1" dirty="0" err="1" smtClean="0">
                <a:solidFill>
                  <a:schemeClr val="tx1"/>
                </a:solidFill>
              </a:rPr>
              <a:t>AvisosOrdenados</a:t>
            </a:r>
            <a:r>
              <a:rPr lang="es-AR" sz="2800" i="1" dirty="0" smtClean="0">
                <a:solidFill>
                  <a:schemeClr val="tx1"/>
                </a:solidFill>
              </a:rPr>
              <a:t> </a:t>
            </a:r>
            <a:r>
              <a:rPr lang="es-AR" sz="2800" i="1" dirty="0">
                <a:solidFill>
                  <a:schemeClr val="tx1"/>
                </a:solidFill>
              </a:rPr>
              <a:t>encapsula una colección de elementos de clase </a:t>
            </a:r>
            <a:r>
              <a:rPr lang="es-AR" sz="2800" i="1" dirty="0" smtClean="0">
                <a:solidFill>
                  <a:schemeClr val="tx1"/>
                </a:solidFill>
              </a:rPr>
              <a:t>Aviso, </a:t>
            </a:r>
            <a:r>
              <a:rPr lang="es-AR" sz="2800" i="1" dirty="0">
                <a:solidFill>
                  <a:schemeClr val="tx1"/>
                </a:solidFill>
              </a:rPr>
              <a:t>representada con un arreglo parcialmente </a:t>
            </a:r>
            <a:r>
              <a:rPr lang="es-AR" sz="2800" i="1" dirty="0" smtClean="0">
                <a:solidFill>
                  <a:schemeClr val="tx1"/>
                </a:solidFill>
              </a:rPr>
              <a:t>ocupado y ordenado de acuerdo a la </a:t>
            </a:r>
            <a:r>
              <a:rPr lang="es-AR" sz="2800" b="1" i="1" dirty="0" smtClean="0">
                <a:solidFill>
                  <a:schemeClr val="tx1"/>
                </a:solidFill>
              </a:rPr>
              <a:t>clave, </a:t>
            </a:r>
            <a:r>
              <a:rPr lang="es-AR" sz="2800" dirty="0" smtClean="0">
                <a:solidFill>
                  <a:schemeClr val="tx1"/>
                </a:solidFill>
              </a:rPr>
              <a:t>primero por empresa y luego por nombre</a:t>
            </a:r>
            <a:r>
              <a:rPr lang="es-AR" sz="2800" i="1" dirty="0" smtClean="0">
                <a:solidFill>
                  <a:schemeClr val="tx1"/>
                </a:solidFill>
              </a:rPr>
              <a:t>. </a:t>
            </a:r>
          </a:p>
          <a:p>
            <a:pPr algn="l" eaLnBrk="1" fontAlgn="auto" hangingPunct="1">
              <a:spcAft>
                <a:spcPts val="0"/>
              </a:spcAft>
              <a:buFont typeface="Arial" panose="020B0604020202020204" pitchFamily="34" charset="0"/>
              <a:buNone/>
              <a:defRPr/>
            </a:pPr>
            <a:r>
              <a:rPr lang="es-ES_tradnl" sz="2800" i="1" dirty="0">
                <a:solidFill>
                  <a:schemeClr val="tx1"/>
                </a:solidFill>
              </a:rPr>
              <a:t>La clase brinda servicios para:</a:t>
            </a:r>
          </a:p>
          <a:p>
            <a:pPr marL="342900" indent="-342900" algn="l" eaLnBrk="1" fontAlgn="auto" hangingPunct="1">
              <a:spcAft>
                <a:spcPts val="0"/>
              </a:spcAft>
              <a:buFontTx/>
              <a:buChar char="-"/>
              <a:defRPr/>
            </a:pPr>
            <a:r>
              <a:rPr lang="es-ES_tradnl" sz="2800" i="1" dirty="0" smtClean="0">
                <a:solidFill>
                  <a:schemeClr val="tx1"/>
                </a:solidFill>
              </a:rPr>
              <a:t>Insertar ordenadamente </a:t>
            </a:r>
            <a:r>
              <a:rPr lang="es-ES_tradnl" sz="2800" i="1" dirty="0">
                <a:solidFill>
                  <a:schemeClr val="tx1"/>
                </a:solidFill>
              </a:rPr>
              <a:t>un nuevo </a:t>
            </a:r>
            <a:r>
              <a:rPr lang="es-ES_tradnl" sz="2800" i="1" dirty="0" smtClean="0">
                <a:solidFill>
                  <a:schemeClr val="tx1"/>
                </a:solidFill>
              </a:rPr>
              <a:t>Aviso, requiere que la colección no esté </a:t>
            </a:r>
            <a:r>
              <a:rPr lang="es-ES_tradnl" sz="2800" i="1" dirty="0" smtClean="0">
                <a:solidFill>
                  <a:schemeClr val="tx1"/>
                </a:solidFill>
              </a:rPr>
              <a:t>llena y </a:t>
            </a:r>
            <a:r>
              <a:rPr lang="es-ES_tradnl" sz="2800" i="1" dirty="0" smtClean="0">
                <a:solidFill>
                  <a:schemeClr val="tx1"/>
                </a:solidFill>
              </a:rPr>
              <a:t>el aviso no sea nulo. </a:t>
            </a:r>
            <a:endParaRPr lang="es-ES_tradnl" sz="2800" i="1" dirty="0">
              <a:solidFill>
                <a:schemeClr val="tx1"/>
              </a:solidFill>
            </a:endParaRPr>
          </a:p>
          <a:p>
            <a:pPr marL="342900" indent="-342900" algn="l" eaLnBrk="1" fontAlgn="auto" hangingPunct="1">
              <a:spcAft>
                <a:spcPts val="0"/>
              </a:spcAft>
              <a:buFontTx/>
              <a:buChar char="-"/>
              <a:defRPr/>
            </a:pPr>
            <a:r>
              <a:rPr lang="es-ES_tradnl" sz="2800" i="1" dirty="0">
                <a:solidFill>
                  <a:schemeClr val="tx1"/>
                </a:solidFill>
              </a:rPr>
              <a:t>Eliminar un </a:t>
            </a:r>
            <a:r>
              <a:rPr lang="es-ES_tradnl" sz="2800" i="1" dirty="0" smtClean="0">
                <a:solidFill>
                  <a:schemeClr val="tx1"/>
                </a:solidFill>
              </a:rPr>
              <a:t>Aviso</a:t>
            </a:r>
          </a:p>
          <a:p>
            <a:pPr marL="342900" indent="-342900" algn="l" eaLnBrk="1" fontAlgn="auto" hangingPunct="1">
              <a:spcAft>
                <a:spcPts val="0"/>
              </a:spcAft>
              <a:buFontTx/>
              <a:buChar char="-"/>
              <a:defRPr/>
            </a:pPr>
            <a:r>
              <a:rPr lang="es-ES_tradnl" sz="2800" i="1" dirty="0" smtClean="0">
                <a:solidFill>
                  <a:schemeClr val="tx1"/>
                </a:solidFill>
              </a:rPr>
              <a:t>Calcular el costo total de todos los avisos </a:t>
            </a:r>
            <a:endParaRPr lang="es-ES_tradnl" sz="2800" i="1" dirty="0" smtClean="0">
              <a:solidFill>
                <a:schemeClr val="tx1"/>
              </a:solidFill>
            </a:endParaRPr>
          </a:p>
          <a:p>
            <a:pPr algn="l" eaLnBrk="1" fontAlgn="auto" hangingPunct="1">
              <a:spcAft>
                <a:spcPts val="0"/>
              </a:spcAft>
              <a:defRPr/>
            </a:pPr>
            <a:r>
              <a:rPr lang="es-ES_tradnl" sz="2800" i="1" dirty="0" smtClean="0">
                <a:solidFill>
                  <a:schemeClr val="tx1"/>
                </a:solidFill>
              </a:rPr>
              <a:t>…</a:t>
            </a:r>
            <a:endParaRPr lang="es-ES_tradnl" sz="2800" i="1" dirty="0">
              <a:solidFill>
                <a:schemeClr val="tx1"/>
              </a:solidFill>
            </a:endParaRPr>
          </a:p>
        </p:txBody>
      </p:sp>
      <p:sp>
        <p:nvSpPr>
          <p:cNvPr id="4"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Tree>
    <p:extLst>
      <p:ext uri="{BB962C8B-B14F-4D97-AF65-F5344CB8AC3E}">
        <p14:creationId xmlns:p14="http://schemas.microsoft.com/office/powerpoint/2010/main" val="635278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Text Box 3"/>
          <p:cNvSpPr txBox="1">
            <a:spLocks noChangeArrowheads="1"/>
          </p:cNvSpPr>
          <p:nvPr/>
        </p:nvSpPr>
        <p:spPr bwMode="auto">
          <a:xfrm>
            <a:off x="411163" y="1048965"/>
            <a:ext cx="7617221"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50000"/>
              </a:spcBef>
              <a:buFontTx/>
              <a:buNone/>
            </a:pPr>
            <a:r>
              <a:rPr lang="es-AR" altLang="es-AR" sz="2800" dirty="0">
                <a:latin typeface="+mn-lt"/>
              </a:rPr>
              <a:t>Las interfaces pueden organizarse en una </a:t>
            </a:r>
            <a:r>
              <a:rPr lang="es-AR" altLang="es-AR" sz="2800" b="1" dirty="0">
                <a:latin typeface="+mn-lt"/>
              </a:rPr>
              <a:t>estructura jerárquica</a:t>
            </a:r>
            <a:r>
              <a:rPr lang="es-AR" altLang="es-AR" sz="2800" dirty="0">
                <a:latin typeface="+mn-lt"/>
              </a:rPr>
              <a:t>, donde cada nivel especializa al anterior. </a:t>
            </a:r>
          </a:p>
          <a:p>
            <a:pPr algn="l" eaLnBrk="1" hangingPunct="1">
              <a:spcBef>
                <a:spcPct val="50000"/>
              </a:spcBef>
              <a:buFontTx/>
              <a:buNone/>
            </a:pPr>
            <a:r>
              <a:rPr lang="es-AR" altLang="es-AR" sz="2800" dirty="0">
                <a:latin typeface="+mn-lt"/>
              </a:rPr>
              <a:t>Enfaticemos que una interface </a:t>
            </a:r>
            <a:r>
              <a:rPr lang="es-AR" altLang="es-AR" sz="2800" dirty="0" smtClean="0">
                <a:latin typeface="+mn-lt"/>
              </a:rPr>
              <a:t>NO </a:t>
            </a:r>
            <a:r>
              <a:rPr lang="es-AR" altLang="es-AR" sz="2800" dirty="0">
                <a:latin typeface="+mn-lt"/>
              </a:rPr>
              <a:t>es una clase, no tiene variables de </a:t>
            </a:r>
            <a:r>
              <a:rPr lang="es-AR" altLang="es-AR" sz="2800" dirty="0" smtClean="0">
                <a:latin typeface="+mn-lt"/>
              </a:rPr>
              <a:t>instancia, </a:t>
            </a:r>
            <a:r>
              <a:rPr lang="es-AR" altLang="es-AR" sz="2800" dirty="0">
                <a:latin typeface="+mn-lt"/>
              </a:rPr>
              <a:t>ni implementa los servicios provistos.</a:t>
            </a:r>
          </a:p>
          <a:p>
            <a:pPr algn="l" eaLnBrk="1" hangingPunct="1">
              <a:spcBef>
                <a:spcPct val="50000"/>
              </a:spcBef>
              <a:buFontTx/>
              <a:buNone/>
            </a:pPr>
            <a:r>
              <a:rPr lang="es-AR" altLang="es-AR" sz="2800" dirty="0">
                <a:latin typeface="+mn-lt"/>
              </a:rPr>
              <a:t>La definición de interfaces permite simular </a:t>
            </a:r>
            <a:r>
              <a:rPr lang="es-AR" altLang="es-AR" sz="2800" b="1" dirty="0">
                <a:latin typeface="+mn-lt"/>
              </a:rPr>
              <a:t>herencia múltiple</a:t>
            </a:r>
            <a:r>
              <a:rPr lang="es-AR" altLang="es-AR" sz="2800" dirty="0">
                <a:latin typeface="+mn-lt"/>
              </a:rPr>
              <a:t>. </a:t>
            </a:r>
          </a:p>
          <a:p>
            <a:pPr algn="l" eaLnBrk="1" hangingPunct="1">
              <a:spcBef>
                <a:spcPct val="50000"/>
              </a:spcBef>
              <a:buFontTx/>
              <a:buNone/>
            </a:pPr>
            <a:r>
              <a:rPr lang="es-AR" altLang="es-AR" sz="2800" dirty="0">
                <a:latin typeface="+mn-lt"/>
              </a:rPr>
              <a:t>Una clase D puede </a:t>
            </a:r>
            <a:r>
              <a:rPr lang="es-AR" altLang="es-AR" sz="2800" b="1" dirty="0">
                <a:latin typeface="+mn-lt"/>
              </a:rPr>
              <a:t>extender</a:t>
            </a:r>
            <a:r>
              <a:rPr lang="es-AR" altLang="es-AR" sz="2800" dirty="0">
                <a:latin typeface="+mn-lt"/>
              </a:rPr>
              <a:t> una clase B e </a:t>
            </a:r>
            <a:r>
              <a:rPr lang="es-AR" altLang="es-AR" sz="2800" b="1" dirty="0">
                <a:latin typeface="+mn-lt"/>
              </a:rPr>
              <a:t>implementar</a:t>
            </a:r>
            <a:r>
              <a:rPr lang="es-AR" altLang="es-AR" sz="2800" dirty="0">
                <a:latin typeface="+mn-lt"/>
              </a:rPr>
              <a:t> una </a:t>
            </a:r>
            <a:r>
              <a:rPr lang="es-AR" altLang="es-AR" sz="2800" dirty="0" smtClean="0">
                <a:latin typeface="+mn-lt"/>
              </a:rPr>
              <a:t>interface I</a:t>
            </a:r>
            <a:r>
              <a:rPr lang="es-AR" altLang="es-AR" sz="2800" dirty="0">
                <a:latin typeface="+mn-lt"/>
              </a:rPr>
              <a:t>. </a:t>
            </a:r>
          </a:p>
          <a:p>
            <a:pPr algn="l" eaLnBrk="1" hangingPunct="1">
              <a:spcBef>
                <a:spcPct val="50000"/>
              </a:spcBef>
              <a:buFontTx/>
              <a:buNone/>
            </a:pPr>
            <a:endParaRPr lang="en-US" altLang="es-AR" sz="2800" dirty="0">
              <a:latin typeface="+mn-lt"/>
            </a:endParaRPr>
          </a:p>
        </p:txBody>
      </p:sp>
      <p:sp>
        <p:nvSpPr>
          <p:cNvPr id="5" name="Rectangle 2"/>
          <p:cNvSpPr>
            <a:spLocks noChangeArrowheads="1"/>
          </p:cNvSpPr>
          <p:nvPr/>
        </p:nvSpPr>
        <p:spPr bwMode="auto">
          <a:xfrm>
            <a:off x="457200" y="260648"/>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ES" altLang="es-AR" sz="3200" b="1" dirty="0" smtClean="0">
                <a:solidFill>
                  <a:schemeClr val="tx2"/>
                </a:solidFill>
              </a:rPr>
              <a:t>Interfaces en Java </a:t>
            </a:r>
            <a:endParaRPr lang="en-US" altLang="es-AR" sz="3200" b="1" dirty="0">
              <a:solidFill>
                <a:schemeClr val="tx2"/>
              </a:solidFill>
            </a:endParaRPr>
          </a:p>
        </p:txBody>
      </p:sp>
    </p:spTree>
    <p:extLst>
      <p:ext uri="{BB962C8B-B14F-4D97-AF65-F5344CB8AC3E}">
        <p14:creationId xmlns:p14="http://schemas.microsoft.com/office/powerpoint/2010/main" val="6622760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6" name="Rectangle 9"/>
          <p:cNvSpPr>
            <a:spLocks noChangeArrowheads="1"/>
          </p:cNvSpPr>
          <p:nvPr/>
        </p:nvSpPr>
        <p:spPr bwMode="auto">
          <a:xfrm>
            <a:off x="2011363" y="5688856"/>
            <a:ext cx="4754562" cy="1052512"/>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a:latin typeface="Arial" panose="020B0604020202020204" pitchFamily="34" charset="0"/>
                <a:cs typeface="Arial" panose="020B0604020202020204" pitchFamily="34" charset="0"/>
              </a:rPr>
              <a:t>&lt;&lt;consultas&gt;&gt; </a:t>
            </a:r>
          </a:p>
          <a:p>
            <a:pPr algn="l" eaLnBrk="1" hangingPunct="1">
              <a:spcBef>
                <a:spcPct val="0"/>
              </a:spcBef>
              <a:buFontTx/>
              <a:buNone/>
            </a:pPr>
            <a:r>
              <a:rPr lang="es-AR" altLang="es-AR">
                <a:latin typeface="Arial" panose="020B0604020202020204" pitchFamily="34" charset="0"/>
                <a:cs typeface="Arial" panose="020B0604020202020204" pitchFamily="34" charset="0"/>
              </a:rPr>
              <a:t>costoTotal(): real</a:t>
            </a:r>
          </a:p>
        </p:txBody>
      </p:sp>
      <p:sp>
        <p:nvSpPr>
          <p:cNvPr id="10" name="Footer Placeholder 3"/>
          <p:cNvSpPr>
            <a:spLocks noGrp="1"/>
          </p:cNvSpPr>
          <p:nvPr>
            <p:ph type="ftr" sz="quarter" idx="10"/>
          </p:nvPr>
        </p:nvSpPr>
        <p:spPr/>
        <p:txBody>
          <a:bodyPr/>
          <a:lstStyle/>
          <a:p>
            <a:pPr>
              <a:defRPr/>
            </a:pPr>
            <a:r>
              <a:rPr lang="en-US"/>
              <a:t>Introducción a la Programación Orientada a Objetos</a:t>
            </a:r>
            <a:endParaRPr lang="es-ES"/>
          </a:p>
        </p:txBody>
      </p:sp>
      <p:sp>
        <p:nvSpPr>
          <p:cNvPr id="27651" name="Rectangle 4"/>
          <p:cNvSpPr>
            <a:spLocks noChangeArrowheads="1"/>
          </p:cNvSpPr>
          <p:nvPr/>
        </p:nvSpPr>
        <p:spPr bwMode="auto">
          <a:xfrm>
            <a:off x="2697163" y="934293"/>
            <a:ext cx="3657600" cy="503238"/>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a:latin typeface="Arial" panose="020B0604020202020204" pitchFamily="34" charset="0"/>
                <a:cs typeface="Arial" panose="020B0604020202020204" pitchFamily="34" charset="0"/>
              </a:rPr>
              <a:t>*Aviso</a:t>
            </a:r>
          </a:p>
        </p:txBody>
      </p:sp>
      <p:sp>
        <p:nvSpPr>
          <p:cNvPr id="27652" name="Rectangle 5"/>
          <p:cNvSpPr>
            <a:spLocks noChangeArrowheads="1"/>
          </p:cNvSpPr>
          <p:nvPr/>
        </p:nvSpPr>
        <p:spPr bwMode="auto">
          <a:xfrm>
            <a:off x="2697163" y="1435943"/>
            <a:ext cx="3657600" cy="1052513"/>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a:latin typeface="Arial" panose="020B0604020202020204" pitchFamily="34" charset="0"/>
                <a:cs typeface="Arial" panose="020B0604020202020204" pitchFamily="34" charset="0"/>
              </a:rPr>
              <a:t>&lt;&lt;atributos de clase&gt;&gt; </a:t>
            </a:r>
          </a:p>
          <a:p>
            <a:pPr algn="l" eaLnBrk="1" hangingPunct="1">
              <a:spcBef>
                <a:spcPct val="0"/>
              </a:spcBef>
              <a:buFontTx/>
              <a:buNone/>
            </a:pPr>
            <a:r>
              <a:rPr lang="es-AR" altLang="es-AR">
                <a:latin typeface="Arial" panose="020B0604020202020204" pitchFamily="34" charset="0"/>
                <a:cs typeface="Arial" panose="020B0604020202020204" pitchFamily="34" charset="0"/>
              </a:rPr>
              <a:t>&lt;&lt;atributos de instancia&gt;&gt;</a:t>
            </a:r>
          </a:p>
        </p:txBody>
      </p:sp>
      <p:sp>
        <p:nvSpPr>
          <p:cNvPr id="27653" name="Rectangle 6"/>
          <p:cNvSpPr>
            <a:spLocks noChangeArrowheads="1"/>
          </p:cNvSpPr>
          <p:nvPr/>
        </p:nvSpPr>
        <p:spPr bwMode="auto">
          <a:xfrm>
            <a:off x="2697163" y="2488456"/>
            <a:ext cx="3657600" cy="1052512"/>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a:latin typeface="Arial" panose="020B0604020202020204" pitchFamily="34" charset="0"/>
                <a:cs typeface="Arial" panose="020B0604020202020204" pitchFamily="34" charset="0"/>
              </a:rPr>
              <a:t>&lt;&lt;consultas&gt;&gt; </a:t>
            </a:r>
          </a:p>
          <a:p>
            <a:pPr algn="l" eaLnBrk="1" hangingPunct="1">
              <a:spcBef>
                <a:spcPct val="0"/>
              </a:spcBef>
              <a:buFontTx/>
              <a:buNone/>
            </a:pPr>
            <a:r>
              <a:rPr lang="es-AR" altLang="es-AR">
                <a:solidFill>
                  <a:srgbClr val="FF0000"/>
                </a:solidFill>
                <a:latin typeface="Arial" panose="020B0604020202020204" pitchFamily="34" charset="0"/>
                <a:cs typeface="Arial" panose="020B0604020202020204" pitchFamily="34" charset="0"/>
              </a:rPr>
              <a:t>*costoAviso(): real</a:t>
            </a:r>
          </a:p>
        </p:txBody>
      </p:sp>
      <p:sp>
        <p:nvSpPr>
          <p:cNvPr id="27654" name="Rectangle 7"/>
          <p:cNvSpPr>
            <a:spLocks noChangeArrowheads="1"/>
          </p:cNvSpPr>
          <p:nvPr/>
        </p:nvSpPr>
        <p:spPr bwMode="auto">
          <a:xfrm>
            <a:off x="2011363" y="4134693"/>
            <a:ext cx="4754562" cy="503238"/>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dirty="0" err="1" smtClean="0">
                <a:latin typeface="Arial" panose="020B0604020202020204" pitchFamily="34" charset="0"/>
                <a:cs typeface="Arial" panose="020B0604020202020204" pitchFamily="34" charset="0"/>
              </a:rPr>
              <a:t>AvisosPublicitarios</a:t>
            </a:r>
            <a:endParaRPr lang="es-AR" altLang="es-AR" dirty="0">
              <a:latin typeface="Arial" panose="020B0604020202020204" pitchFamily="34" charset="0"/>
              <a:cs typeface="Arial" panose="020B0604020202020204" pitchFamily="34" charset="0"/>
            </a:endParaRPr>
          </a:p>
        </p:txBody>
      </p:sp>
      <p:sp>
        <p:nvSpPr>
          <p:cNvPr id="27655" name="Rectangle 8"/>
          <p:cNvSpPr>
            <a:spLocks noChangeArrowheads="1"/>
          </p:cNvSpPr>
          <p:nvPr/>
        </p:nvSpPr>
        <p:spPr bwMode="auto">
          <a:xfrm>
            <a:off x="2011363" y="4636343"/>
            <a:ext cx="4754562" cy="1168921"/>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dirty="0">
                <a:latin typeface="Arial" panose="020B0604020202020204" pitchFamily="34" charset="0"/>
                <a:cs typeface="Arial" panose="020B0604020202020204" pitchFamily="34" charset="0"/>
              </a:rPr>
              <a:t>&lt;&lt;atributos de clase&gt;&gt; </a:t>
            </a:r>
          </a:p>
          <a:p>
            <a:pPr algn="l" eaLnBrk="1" hangingPunct="1">
              <a:spcBef>
                <a:spcPct val="0"/>
              </a:spcBef>
              <a:buFontTx/>
              <a:buNone/>
            </a:pPr>
            <a:r>
              <a:rPr lang="es-AR" altLang="es-AR" dirty="0">
                <a:latin typeface="Arial" panose="020B0604020202020204" pitchFamily="34" charset="0"/>
                <a:cs typeface="Arial" panose="020B0604020202020204" pitchFamily="34" charset="0"/>
              </a:rPr>
              <a:t>&lt;&lt;atributos de instancia&gt;&gt;</a:t>
            </a:r>
          </a:p>
          <a:p>
            <a:pPr algn="l" eaLnBrk="1" hangingPunct="1">
              <a:spcBef>
                <a:spcPct val="0"/>
              </a:spcBef>
              <a:buFontTx/>
              <a:buNone/>
            </a:pPr>
            <a:r>
              <a:rPr lang="es-AR" altLang="es-AR" dirty="0">
                <a:solidFill>
                  <a:srgbClr val="FF0000"/>
                </a:solidFill>
                <a:latin typeface="Arial" panose="020B0604020202020204" pitchFamily="34" charset="0"/>
                <a:cs typeface="Arial" panose="020B0604020202020204" pitchFamily="34" charset="0"/>
              </a:rPr>
              <a:t>T [] Aviso</a:t>
            </a:r>
          </a:p>
        </p:txBody>
      </p:sp>
      <p:sp>
        <p:nvSpPr>
          <p:cNvPr id="27657" name="Line 13"/>
          <p:cNvSpPr>
            <a:spLocks noChangeShapeType="1"/>
          </p:cNvSpPr>
          <p:nvPr/>
        </p:nvSpPr>
        <p:spPr bwMode="auto">
          <a:xfrm flipV="1">
            <a:off x="4389438" y="3587006"/>
            <a:ext cx="0" cy="5032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AR">
              <a:latin typeface="Arial" panose="020B0604020202020204" pitchFamily="34" charset="0"/>
              <a:cs typeface="Arial" panose="020B0604020202020204" pitchFamily="34" charset="0"/>
            </a:endParaRPr>
          </a:p>
        </p:txBody>
      </p:sp>
      <p:sp>
        <p:nvSpPr>
          <p:cNvPr id="11"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Tree>
    <p:extLst>
      <p:ext uri="{BB962C8B-B14F-4D97-AF65-F5344CB8AC3E}">
        <p14:creationId xmlns:p14="http://schemas.microsoft.com/office/powerpoint/2010/main" val="13294874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t>Introducción a la Programación Orientada a Objetos</a:t>
            </a:r>
            <a:endParaRPr lang="es-ES"/>
          </a:p>
        </p:txBody>
      </p:sp>
      <p:sp>
        <p:nvSpPr>
          <p:cNvPr id="205827" name="Text Box 3"/>
          <p:cNvSpPr txBox="1">
            <a:spLocks noChangeArrowheads="1"/>
          </p:cNvSpPr>
          <p:nvPr/>
        </p:nvSpPr>
        <p:spPr bwMode="auto">
          <a:xfrm>
            <a:off x="467544" y="1052736"/>
            <a:ext cx="7824950" cy="5201424"/>
          </a:xfrm>
          <a:prstGeom prst="rect">
            <a:avLst/>
          </a:prstGeom>
          <a:solidFill>
            <a:srgbClr val="FFFF99"/>
          </a:solidFill>
          <a:ln>
            <a:noFill/>
          </a:ln>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2600" b="1" dirty="0" err="1">
                <a:latin typeface="Courier New" pitchFamily="49" charset="0"/>
              </a:rPr>
              <a:t>class</a:t>
            </a:r>
            <a:r>
              <a:rPr lang="es-AR" altLang="es-AR" sz="2600" b="1" dirty="0">
                <a:latin typeface="Courier New" pitchFamily="49" charset="0"/>
              </a:rPr>
              <a:t> </a:t>
            </a:r>
            <a:r>
              <a:rPr lang="es-AR" altLang="es-AR" sz="2600" b="1" dirty="0" err="1" smtClean="0">
                <a:latin typeface="Courier New" pitchFamily="49" charset="0"/>
              </a:rPr>
              <a:t>AvisosPublicitarios</a:t>
            </a:r>
            <a:r>
              <a:rPr lang="es-AR" altLang="es-AR" sz="2600" b="1" dirty="0" smtClean="0">
                <a:latin typeface="Courier New" pitchFamily="49" charset="0"/>
              </a:rPr>
              <a:t> </a:t>
            </a:r>
            <a:r>
              <a:rPr lang="es-AR" altLang="es-AR" sz="2600" b="1" dirty="0">
                <a:latin typeface="Courier New" pitchFamily="49" charset="0"/>
              </a:rPr>
              <a:t>{</a:t>
            </a:r>
          </a:p>
          <a:p>
            <a:pPr algn="l" eaLnBrk="1" hangingPunct="1">
              <a:spcBef>
                <a:spcPct val="0"/>
              </a:spcBef>
              <a:buFontTx/>
              <a:buNone/>
            </a:pPr>
            <a:r>
              <a:rPr lang="es-AR" altLang="es-AR" sz="2000" b="1" dirty="0">
                <a:latin typeface="Courier New" pitchFamily="49" charset="0"/>
                <a:cs typeface="Courier New" pitchFamily="49" charset="0"/>
              </a:rPr>
              <a:t>/*Mantiene una colección de </a:t>
            </a:r>
            <a:r>
              <a:rPr lang="es-AR" altLang="es-AR" sz="2000" b="1" dirty="0" smtClean="0">
                <a:latin typeface="Courier New" pitchFamily="49" charset="0"/>
                <a:cs typeface="Courier New" pitchFamily="49" charset="0"/>
              </a:rPr>
              <a:t>Avisos */</a:t>
            </a:r>
            <a:endParaRPr lang="es-AR" altLang="es-AR" sz="2000" b="1" dirty="0">
              <a:latin typeface="Courier New" pitchFamily="49" charset="0"/>
              <a:cs typeface="Courier New" pitchFamily="49" charset="0"/>
            </a:endParaRPr>
          </a:p>
          <a:p>
            <a:pPr algn="l" eaLnBrk="1" hangingPunct="1">
              <a:spcBef>
                <a:spcPct val="0"/>
              </a:spcBef>
              <a:buFontTx/>
              <a:buNone/>
            </a:pPr>
            <a:r>
              <a:rPr lang="es-ES" altLang="es-AR" sz="2600" b="1" dirty="0" smtClean="0">
                <a:latin typeface="Courier New" pitchFamily="49" charset="0"/>
              </a:rPr>
              <a:t>//</a:t>
            </a:r>
            <a:r>
              <a:rPr lang="es-ES" altLang="es-AR" sz="2600" b="1" dirty="0">
                <a:latin typeface="Courier New" pitchFamily="49" charset="0"/>
              </a:rPr>
              <a:t>Atributos de instancia</a:t>
            </a:r>
            <a:endParaRPr lang="es-AR" altLang="es-AR" sz="2600" b="1" dirty="0">
              <a:latin typeface="Courier New" pitchFamily="49" charset="0"/>
            </a:endParaRPr>
          </a:p>
          <a:p>
            <a:pPr algn="l" eaLnBrk="1" hangingPunct="1">
              <a:spcBef>
                <a:spcPct val="0"/>
              </a:spcBef>
              <a:buFontTx/>
              <a:buNone/>
            </a:pPr>
            <a:r>
              <a:rPr lang="es-AR" altLang="es-AR" sz="2600" b="1" dirty="0" err="1">
                <a:latin typeface="Courier New" pitchFamily="49" charset="0"/>
              </a:rPr>
              <a:t>private</a:t>
            </a:r>
            <a:r>
              <a:rPr lang="es-AR" altLang="es-AR" sz="2600" b="1" dirty="0">
                <a:latin typeface="Courier New" pitchFamily="49" charset="0"/>
              </a:rPr>
              <a:t> Aviso [] T;</a:t>
            </a:r>
          </a:p>
          <a:p>
            <a:pPr algn="l" eaLnBrk="1" hangingPunct="1">
              <a:spcBef>
                <a:spcPct val="0"/>
              </a:spcBef>
              <a:buFontTx/>
              <a:buNone/>
            </a:pPr>
            <a:r>
              <a:rPr lang="es-ES" altLang="es-AR" sz="2600" b="1" dirty="0" err="1">
                <a:latin typeface="Courier New" pitchFamily="49" charset="0"/>
              </a:rPr>
              <a:t>private</a:t>
            </a:r>
            <a:r>
              <a:rPr lang="es-ES" altLang="es-AR" sz="2600" b="1" dirty="0">
                <a:latin typeface="Courier New" pitchFamily="49" charset="0"/>
              </a:rPr>
              <a:t> </a:t>
            </a:r>
            <a:r>
              <a:rPr lang="es-ES" altLang="es-AR" sz="2600" b="1" dirty="0" err="1">
                <a:latin typeface="Courier New" pitchFamily="49" charset="0"/>
              </a:rPr>
              <a:t>int</a:t>
            </a:r>
            <a:r>
              <a:rPr lang="es-ES" altLang="es-AR" sz="2600" b="1" dirty="0">
                <a:latin typeface="Courier New" pitchFamily="49" charset="0"/>
              </a:rPr>
              <a:t> </a:t>
            </a:r>
            <a:r>
              <a:rPr lang="es-ES" altLang="es-AR" sz="2600" b="1" dirty="0" err="1">
                <a:latin typeface="Courier New" pitchFamily="49" charset="0"/>
              </a:rPr>
              <a:t>cant</a:t>
            </a:r>
            <a:r>
              <a:rPr lang="es-ES" altLang="es-AR" sz="2600" b="1" dirty="0">
                <a:latin typeface="Courier New" pitchFamily="49" charset="0"/>
              </a:rPr>
              <a:t>;</a:t>
            </a:r>
          </a:p>
          <a:p>
            <a:pPr algn="l" eaLnBrk="1" hangingPunct="1">
              <a:spcBef>
                <a:spcPct val="0"/>
              </a:spcBef>
              <a:buFontTx/>
              <a:buNone/>
            </a:pPr>
            <a:r>
              <a:rPr lang="es-ES" altLang="es-AR" sz="2600" b="1" dirty="0" smtClean="0">
                <a:latin typeface="Courier New" pitchFamily="49" charset="0"/>
              </a:rPr>
              <a:t>//</a:t>
            </a:r>
            <a:r>
              <a:rPr lang="es-ES" altLang="es-AR" sz="2600" b="1" dirty="0">
                <a:latin typeface="Courier New" pitchFamily="49" charset="0"/>
              </a:rPr>
              <a:t>Constructor</a:t>
            </a:r>
            <a:endParaRPr lang="es-AR" altLang="es-AR" sz="2600" b="1" dirty="0">
              <a:latin typeface="Courier New" pitchFamily="49" charset="0"/>
            </a:endParaRPr>
          </a:p>
          <a:p>
            <a:pPr algn="l" eaLnBrk="1" hangingPunct="1">
              <a:spcBef>
                <a:spcPct val="0"/>
              </a:spcBef>
              <a:buFontTx/>
              <a:buNone/>
            </a:pPr>
            <a:r>
              <a:rPr lang="es-AR" altLang="es-AR" sz="2600" b="1" dirty="0" err="1">
                <a:latin typeface="Courier New" pitchFamily="49" charset="0"/>
              </a:rPr>
              <a:t>public</a:t>
            </a:r>
            <a:r>
              <a:rPr lang="es-AR" altLang="es-AR" sz="2600" b="1" dirty="0">
                <a:latin typeface="Courier New" pitchFamily="49" charset="0"/>
              </a:rPr>
              <a:t> </a:t>
            </a:r>
            <a:r>
              <a:rPr lang="es-AR" altLang="es-AR" sz="2600" b="1" dirty="0" err="1" smtClean="0">
                <a:latin typeface="Courier New" pitchFamily="49" charset="0"/>
              </a:rPr>
              <a:t>AvisosPublicitarios</a:t>
            </a:r>
            <a:r>
              <a:rPr lang="es-AR" altLang="es-AR" sz="2600" b="1" dirty="0" smtClean="0">
                <a:latin typeface="Courier New" pitchFamily="49" charset="0"/>
              </a:rPr>
              <a:t>(</a:t>
            </a:r>
            <a:r>
              <a:rPr lang="es-AR" altLang="es-AR" sz="2600" b="1" dirty="0" err="1" smtClean="0">
                <a:latin typeface="Courier New" pitchFamily="49" charset="0"/>
              </a:rPr>
              <a:t>int</a:t>
            </a:r>
            <a:r>
              <a:rPr lang="es-AR" altLang="es-AR" sz="2600" b="1" dirty="0" smtClean="0">
                <a:latin typeface="Courier New" pitchFamily="49" charset="0"/>
              </a:rPr>
              <a:t> </a:t>
            </a:r>
            <a:r>
              <a:rPr lang="es-AR" altLang="es-AR" sz="2600" b="1" dirty="0" err="1">
                <a:latin typeface="Courier New" pitchFamily="49" charset="0"/>
              </a:rPr>
              <a:t>max</a:t>
            </a:r>
            <a:r>
              <a:rPr lang="es-AR" altLang="es-AR" sz="2600" b="1" dirty="0">
                <a:latin typeface="Courier New" pitchFamily="49" charset="0"/>
              </a:rPr>
              <a:t>){</a:t>
            </a:r>
          </a:p>
          <a:p>
            <a:pPr algn="l" eaLnBrk="1" hangingPunct="1">
              <a:spcBef>
                <a:spcPct val="0"/>
              </a:spcBef>
              <a:buFontTx/>
              <a:buNone/>
            </a:pPr>
            <a:r>
              <a:rPr lang="es-AR" altLang="es-AR" sz="2600" b="1" dirty="0">
                <a:latin typeface="Courier New" pitchFamily="49" charset="0"/>
              </a:rPr>
              <a:t>  T = new Aviso[</a:t>
            </a:r>
            <a:r>
              <a:rPr lang="es-AR" altLang="es-AR" sz="2600" b="1" dirty="0" err="1">
                <a:latin typeface="Courier New" pitchFamily="49" charset="0"/>
              </a:rPr>
              <a:t>max</a:t>
            </a:r>
            <a:r>
              <a:rPr lang="es-AR" altLang="es-AR" sz="2600" b="1" dirty="0">
                <a:latin typeface="Courier New" pitchFamily="49" charset="0"/>
              </a:rPr>
              <a:t>];</a:t>
            </a:r>
          </a:p>
          <a:p>
            <a:pPr algn="l" eaLnBrk="1" hangingPunct="1">
              <a:spcBef>
                <a:spcPct val="0"/>
              </a:spcBef>
              <a:buFontTx/>
              <a:buNone/>
            </a:pPr>
            <a:r>
              <a:rPr lang="es-AR" altLang="es-AR" sz="2600" b="1" dirty="0" smtClean="0">
                <a:latin typeface="Courier New" pitchFamily="49" charset="0"/>
              </a:rPr>
              <a:t>}</a:t>
            </a:r>
          </a:p>
          <a:p>
            <a:pPr algn="l" eaLnBrk="1" hangingPunct="1">
              <a:spcBef>
                <a:spcPct val="0"/>
              </a:spcBef>
              <a:buFontTx/>
              <a:buNone/>
            </a:pPr>
            <a:r>
              <a:rPr lang="es-AR" altLang="es-AR" sz="2600" b="1" dirty="0" smtClean="0">
                <a:latin typeface="Courier New" pitchFamily="49" charset="0"/>
              </a:rPr>
              <a:t>//Comandos</a:t>
            </a:r>
          </a:p>
          <a:p>
            <a:pPr algn="l" eaLnBrk="1" hangingPunct="1">
              <a:spcBef>
                <a:spcPct val="0"/>
              </a:spcBef>
              <a:buFontTx/>
              <a:buNone/>
            </a:pPr>
            <a:r>
              <a:rPr lang="es-AR" altLang="es-AR" sz="2600" b="1" dirty="0" err="1" smtClean="0">
                <a:latin typeface="Courier New" pitchFamily="49" charset="0"/>
              </a:rPr>
              <a:t>public</a:t>
            </a:r>
            <a:r>
              <a:rPr lang="es-AR" altLang="es-AR" sz="2600" b="1" dirty="0" smtClean="0">
                <a:latin typeface="Courier New" pitchFamily="49" charset="0"/>
              </a:rPr>
              <a:t> </a:t>
            </a:r>
            <a:r>
              <a:rPr lang="es-AR" altLang="es-AR" sz="2600" b="1" dirty="0" err="1" smtClean="0">
                <a:latin typeface="Courier New" pitchFamily="49" charset="0"/>
              </a:rPr>
              <a:t>void</a:t>
            </a:r>
            <a:r>
              <a:rPr lang="es-AR" altLang="es-AR" sz="2600" b="1" dirty="0" smtClean="0">
                <a:latin typeface="Courier New" pitchFamily="49" charset="0"/>
              </a:rPr>
              <a:t> insertar(Aviso a){</a:t>
            </a:r>
          </a:p>
          <a:p>
            <a:pPr algn="l" eaLnBrk="1" hangingPunct="1">
              <a:spcBef>
                <a:spcPct val="0"/>
              </a:spcBef>
              <a:buFontTx/>
              <a:buNone/>
            </a:pPr>
            <a:r>
              <a:rPr lang="es-AR" altLang="es-AR" sz="2600" b="1" dirty="0">
                <a:latin typeface="Courier New" pitchFamily="49" charset="0"/>
              </a:rPr>
              <a:t> </a:t>
            </a:r>
            <a:r>
              <a:rPr lang="es-AR" altLang="es-AR" sz="2600" b="1" dirty="0" smtClean="0">
                <a:latin typeface="Courier New" pitchFamily="49" charset="0"/>
              </a:rPr>
              <a:t> T[</a:t>
            </a:r>
            <a:r>
              <a:rPr lang="es-AR" altLang="es-AR" sz="2600" b="1" dirty="0" err="1" smtClean="0">
                <a:latin typeface="Courier New" pitchFamily="49" charset="0"/>
              </a:rPr>
              <a:t>cant</a:t>
            </a:r>
            <a:r>
              <a:rPr lang="es-AR" altLang="es-AR" sz="2600" b="1" dirty="0" smtClean="0">
                <a:latin typeface="Courier New" pitchFamily="49" charset="0"/>
              </a:rPr>
              <a:t>++] = a;</a:t>
            </a:r>
          </a:p>
          <a:p>
            <a:pPr algn="l" eaLnBrk="1" hangingPunct="1">
              <a:spcBef>
                <a:spcPct val="0"/>
              </a:spcBef>
              <a:buFontTx/>
              <a:buNone/>
            </a:pPr>
            <a:r>
              <a:rPr lang="es-AR" altLang="es-AR" sz="2600" b="1" dirty="0" smtClean="0">
                <a:latin typeface="Courier New" pitchFamily="49" charset="0"/>
              </a:rPr>
              <a:t>}</a:t>
            </a:r>
            <a:endParaRPr lang="es-AR" altLang="es-AR" sz="2600" b="1" dirty="0">
              <a:latin typeface="Courier New" pitchFamily="49" charset="0"/>
            </a:endParaRPr>
          </a:p>
        </p:txBody>
      </p:sp>
      <p:sp>
        <p:nvSpPr>
          <p:cNvPr id="6"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Tree>
    <p:extLst>
      <p:ext uri="{BB962C8B-B14F-4D97-AF65-F5344CB8AC3E}">
        <p14:creationId xmlns:p14="http://schemas.microsoft.com/office/powerpoint/2010/main" val="41949093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5827"/>
                                        </p:tgtEl>
                                        <p:attrNameLst>
                                          <p:attrName>style.visibility</p:attrName>
                                        </p:attrNameLst>
                                      </p:cBhvr>
                                      <p:to>
                                        <p:strVal val="visible"/>
                                      </p:to>
                                    </p:set>
                                    <p:animEffect transition="in" filter="box(in)">
                                      <p:cBhvr>
                                        <p:cTn id="7" dur="500"/>
                                        <p:tgtEl>
                                          <p:spTgt spid="2058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205827">
                                            <p:txEl>
                                              <p:pRg st="5" end="5"/>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205827">
                                            <p:txEl>
                                              <p:pRg st="6" end="6"/>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205827">
                                            <p:txEl>
                                              <p:pRg st="7" end="7"/>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205827">
                                            <p:txEl>
                                              <p:pRg st="8" end="8"/>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205827">
                                            <p:txEl>
                                              <p:pRg st="9" end="9"/>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205827">
                                            <p:txEl>
                                              <p:pRg st="10" end="10"/>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205827">
                                            <p:txEl>
                                              <p:pRg st="11" end="11"/>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20582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dirty="0" err="1"/>
              <a:t>Introducción</a:t>
            </a:r>
            <a:r>
              <a:rPr lang="en-US" dirty="0"/>
              <a:t> a la </a:t>
            </a:r>
            <a:r>
              <a:rPr lang="en-US" dirty="0" err="1"/>
              <a:t>Programación</a:t>
            </a:r>
            <a:r>
              <a:rPr lang="en-US" dirty="0"/>
              <a:t> </a:t>
            </a:r>
            <a:r>
              <a:rPr lang="en-US" dirty="0" err="1"/>
              <a:t>Orientada</a:t>
            </a:r>
            <a:r>
              <a:rPr lang="en-US" dirty="0"/>
              <a:t> a </a:t>
            </a:r>
            <a:r>
              <a:rPr lang="en-US" dirty="0" err="1"/>
              <a:t>Objetos</a:t>
            </a:r>
            <a:endParaRPr lang="es-ES" dirty="0"/>
          </a:p>
        </p:txBody>
      </p:sp>
      <p:sp>
        <p:nvSpPr>
          <p:cNvPr id="29699" name="Text Box 2"/>
          <p:cNvSpPr txBox="1">
            <a:spLocks noChangeArrowheads="1"/>
          </p:cNvSpPr>
          <p:nvPr/>
        </p:nvSpPr>
        <p:spPr bwMode="auto">
          <a:xfrm>
            <a:off x="411163" y="1012924"/>
            <a:ext cx="7905253" cy="5293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b="1" dirty="0">
                <a:latin typeface="Courier New" pitchFamily="49" charset="0"/>
              </a:rPr>
              <a:t> </a:t>
            </a:r>
            <a:r>
              <a:rPr lang="es-AR" altLang="es-AR" b="1" dirty="0" err="1">
                <a:latin typeface="Courier New" pitchFamily="49" charset="0"/>
              </a:rPr>
              <a:t>class</a:t>
            </a:r>
            <a:r>
              <a:rPr lang="es-AR" altLang="es-AR" b="1" dirty="0">
                <a:latin typeface="Courier New" pitchFamily="49" charset="0"/>
              </a:rPr>
              <a:t> </a:t>
            </a:r>
            <a:r>
              <a:rPr lang="es-AR" altLang="es-AR" b="1" dirty="0" smtClean="0">
                <a:latin typeface="Courier New" pitchFamily="49" charset="0"/>
              </a:rPr>
              <a:t>Agencia </a:t>
            </a:r>
            <a:r>
              <a:rPr lang="es-AR" altLang="es-AR" b="1" dirty="0">
                <a:latin typeface="Courier New" pitchFamily="49" charset="0"/>
              </a:rPr>
              <a:t>{</a:t>
            </a:r>
          </a:p>
          <a:p>
            <a:pPr algn="l" eaLnBrk="1" hangingPunct="1">
              <a:spcBef>
                <a:spcPct val="0"/>
              </a:spcBef>
              <a:buFontTx/>
              <a:buNone/>
            </a:pPr>
            <a:r>
              <a:rPr lang="es-AR" altLang="es-AR" b="1" dirty="0">
                <a:latin typeface="Courier New" pitchFamily="49" charset="0"/>
              </a:rPr>
              <a:t>…</a:t>
            </a:r>
          </a:p>
          <a:p>
            <a:pPr algn="l" eaLnBrk="1" hangingPunct="1">
              <a:spcBef>
                <a:spcPct val="0"/>
              </a:spcBef>
              <a:buFontTx/>
              <a:buNone/>
            </a:pPr>
            <a:r>
              <a:rPr lang="es-AR" altLang="es-AR" b="1" dirty="0">
                <a:latin typeface="Courier New" pitchFamily="49" charset="0"/>
              </a:rPr>
              <a:t>  </a:t>
            </a:r>
            <a:r>
              <a:rPr lang="es-AR" altLang="es-AR" b="1" dirty="0" err="1" smtClean="0">
                <a:latin typeface="Courier New" pitchFamily="49" charset="0"/>
              </a:rPr>
              <a:t>AvisosPublicitarios</a:t>
            </a:r>
            <a:r>
              <a:rPr lang="es-AR" altLang="es-AR" b="1" dirty="0" smtClean="0">
                <a:latin typeface="Courier New" pitchFamily="49" charset="0"/>
              </a:rPr>
              <a:t> agencia;</a:t>
            </a:r>
            <a:endParaRPr lang="es-AR" altLang="es-AR" b="1" dirty="0">
              <a:latin typeface="Courier New" pitchFamily="49" charset="0"/>
            </a:endParaRPr>
          </a:p>
          <a:p>
            <a:pPr algn="l" eaLnBrk="1" hangingPunct="1">
              <a:spcBef>
                <a:spcPct val="0"/>
              </a:spcBef>
              <a:buFontTx/>
              <a:buNone/>
            </a:pPr>
            <a:r>
              <a:rPr lang="es-AR" altLang="es-AR" b="1" dirty="0">
                <a:latin typeface="Courier New" pitchFamily="49" charset="0"/>
              </a:rPr>
              <a:t>  </a:t>
            </a:r>
            <a:r>
              <a:rPr lang="es-AR" altLang="es-AR" b="1" dirty="0" err="1">
                <a:latin typeface="Courier New" pitchFamily="49" charset="0"/>
              </a:rPr>
              <a:t>AvisoImpreso</a:t>
            </a:r>
            <a:r>
              <a:rPr lang="es-AR" altLang="es-AR" b="1" dirty="0">
                <a:latin typeface="Courier New" pitchFamily="49" charset="0"/>
              </a:rPr>
              <a:t> </a:t>
            </a:r>
            <a:r>
              <a:rPr lang="es-AR" altLang="es-AR" b="1" dirty="0" err="1">
                <a:latin typeface="Courier New" pitchFamily="49" charset="0"/>
              </a:rPr>
              <a:t>ai</a:t>
            </a:r>
            <a:r>
              <a:rPr lang="es-AR" altLang="es-AR" b="1" dirty="0">
                <a:latin typeface="Courier New" pitchFamily="49" charset="0"/>
              </a:rPr>
              <a:t>;</a:t>
            </a:r>
          </a:p>
          <a:p>
            <a:pPr algn="l" eaLnBrk="1" hangingPunct="1">
              <a:spcBef>
                <a:spcPct val="0"/>
              </a:spcBef>
              <a:buFontTx/>
              <a:buNone/>
            </a:pPr>
            <a:r>
              <a:rPr lang="es-AR" altLang="es-AR" b="1" dirty="0">
                <a:latin typeface="Courier New" pitchFamily="49" charset="0"/>
              </a:rPr>
              <a:t>  </a:t>
            </a:r>
            <a:r>
              <a:rPr lang="es-AR" altLang="es-AR" b="1" dirty="0" err="1">
                <a:latin typeface="Courier New" pitchFamily="49" charset="0"/>
              </a:rPr>
              <a:t>AvisoRadioTV</a:t>
            </a:r>
            <a:r>
              <a:rPr lang="es-AR" altLang="es-AR" b="1" dirty="0">
                <a:latin typeface="Courier New" pitchFamily="49" charset="0"/>
              </a:rPr>
              <a:t>  </a:t>
            </a:r>
            <a:r>
              <a:rPr lang="es-AR" altLang="es-AR" b="1" dirty="0" err="1">
                <a:latin typeface="Courier New" pitchFamily="49" charset="0"/>
              </a:rPr>
              <a:t>artv</a:t>
            </a:r>
            <a:r>
              <a:rPr lang="es-AR" altLang="es-AR" b="1" dirty="0">
                <a:latin typeface="Courier New" pitchFamily="49" charset="0"/>
              </a:rPr>
              <a:t>;         </a:t>
            </a:r>
          </a:p>
          <a:p>
            <a:pPr algn="l" eaLnBrk="1" hangingPunct="1">
              <a:spcBef>
                <a:spcPct val="0"/>
              </a:spcBef>
              <a:buFontTx/>
              <a:buNone/>
            </a:pPr>
            <a:r>
              <a:rPr lang="es-AR" altLang="es-AR" b="1" dirty="0">
                <a:latin typeface="Courier New" pitchFamily="49" charset="0"/>
              </a:rPr>
              <a:t>  </a:t>
            </a:r>
            <a:r>
              <a:rPr lang="es-AR" altLang="es-AR" b="1" dirty="0" smtClean="0">
                <a:latin typeface="Courier New" pitchFamily="49" charset="0"/>
              </a:rPr>
              <a:t>agencia </a:t>
            </a:r>
            <a:r>
              <a:rPr lang="es-AR" altLang="es-AR" b="1" dirty="0">
                <a:latin typeface="Courier New" pitchFamily="49" charset="0"/>
              </a:rPr>
              <a:t>= new </a:t>
            </a:r>
            <a:r>
              <a:rPr lang="es-AR" altLang="es-AR" b="1" dirty="0" err="1" smtClean="0">
                <a:latin typeface="Courier New" pitchFamily="49" charset="0"/>
              </a:rPr>
              <a:t>AvisosPublicitarios</a:t>
            </a:r>
            <a:r>
              <a:rPr lang="es-AR" altLang="es-AR" b="1" dirty="0" smtClean="0">
                <a:latin typeface="Courier New" pitchFamily="49" charset="0"/>
              </a:rPr>
              <a:t>(10</a:t>
            </a:r>
            <a:r>
              <a:rPr lang="es-AR" altLang="es-AR" b="1" dirty="0">
                <a:latin typeface="Courier New" pitchFamily="49" charset="0"/>
              </a:rPr>
              <a:t>);</a:t>
            </a:r>
          </a:p>
          <a:p>
            <a:pPr algn="l" eaLnBrk="1" hangingPunct="1">
              <a:spcBef>
                <a:spcPct val="0"/>
              </a:spcBef>
              <a:buFontTx/>
              <a:buNone/>
            </a:pPr>
            <a:r>
              <a:rPr lang="es-AR" altLang="es-AR" b="1" dirty="0">
                <a:latin typeface="Courier New" pitchFamily="49" charset="0"/>
              </a:rPr>
              <a:t>  </a:t>
            </a:r>
            <a:r>
              <a:rPr lang="es-AR" altLang="es-AR" b="1" dirty="0" err="1">
                <a:latin typeface="Courier New" pitchFamily="49" charset="0"/>
              </a:rPr>
              <a:t>artv</a:t>
            </a:r>
            <a:r>
              <a:rPr lang="es-AR" altLang="es-AR" b="1" dirty="0">
                <a:latin typeface="Courier New" pitchFamily="49" charset="0"/>
              </a:rPr>
              <a:t> = new </a:t>
            </a:r>
            <a:r>
              <a:rPr lang="es-AR" altLang="es-AR" b="1" dirty="0" err="1">
                <a:latin typeface="Courier New" pitchFamily="49" charset="0"/>
              </a:rPr>
              <a:t>AvisoRadioTV</a:t>
            </a:r>
            <a:r>
              <a:rPr lang="es-AR" altLang="es-AR" b="1" dirty="0">
                <a:latin typeface="Courier New" pitchFamily="49" charset="0"/>
              </a:rPr>
              <a:t> (…);</a:t>
            </a:r>
          </a:p>
          <a:p>
            <a:pPr algn="l" eaLnBrk="1" hangingPunct="1">
              <a:spcBef>
                <a:spcPct val="0"/>
              </a:spcBef>
              <a:buFontTx/>
              <a:buNone/>
            </a:pPr>
            <a:r>
              <a:rPr lang="es-AR" altLang="es-AR" b="1" dirty="0">
                <a:latin typeface="Courier New" pitchFamily="49" charset="0"/>
              </a:rPr>
              <a:t>  </a:t>
            </a:r>
            <a:r>
              <a:rPr lang="es-AR" altLang="es-AR" b="1" dirty="0" err="1">
                <a:latin typeface="Courier New" pitchFamily="49" charset="0"/>
              </a:rPr>
              <a:t>ai</a:t>
            </a:r>
            <a:r>
              <a:rPr lang="es-AR" altLang="es-AR" b="1" dirty="0">
                <a:latin typeface="Courier New" pitchFamily="49" charset="0"/>
              </a:rPr>
              <a:t> = new </a:t>
            </a:r>
            <a:r>
              <a:rPr lang="es-AR" altLang="es-AR" b="1" dirty="0" err="1">
                <a:latin typeface="Courier New" pitchFamily="49" charset="0"/>
              </a:rPr>
              <a:t>AvisoImpreso</a:t>
            </a:r>
            <a:r>
              <a:rPr lang="es-AR" altLang="es-AR" b="1" dirty="0">
                <a:latin typeface="Courier New" pitchFamily="49" charset="0"/>
              </a:rPr>
              <a:t> (…);</a:t>
            </a:r>
          </a:p>
          <a:p>
            <a:pPr algn="l" eaLnBrk="1" hangingPunct="1">
              <a:spcBef>
                <a:spcPct val="0"/>
              </a:spcBef>
              <a:buFontTx/>
              <a:buNone/>
            </a:pPr>
            <a:r>
              <a:rPr lang="es-AR" altLang="es-AR" b="1" dirty="0">
                <a:latin typeface="Courier New" pitchFamily="49" charset="0"/>
              </a:rPr>
              <a:t>  </a:t>
            </a:r>
            <a:r>
              <a:rPr lang="es-AR" altLang="es-AR" b="1" dirty="0" err="1">
                <a:latin typeface="Courier New" pitchFamily="49" charset="0"/>
              </a:rPr>
              <a:t>if</a:t>
            </a:r>
            <a:r>
              <a:rPr lang="es-AR" altLang="es-AR" b="1" dirty="0">
                <a:latin typeface="Courier New" pitchFamily="49" charset="0"/>
              </a:rPr>
              <a:t> (!</a:t>
            </a:r>
            <a:r>
              <a:rPr lang="es-AR" altLang="es-AR" b="1" dirty="0" err="1" smtClean="0">
                <a:latin typeface="Courier New" pitchFamily="49" charset="0"/>
              </a:rPr>
              <a:t>agencia.estaLlena</a:t>
            </a:r>
            <a:r>
              <a:rPr lang="es-AR" altLang="es-AR" b="1" dirty="0" smtClean="0">
                <a:latin typeface="Courier New" pitchFamily="49" charset="0"/>
              </a:rPr>
              <a:t>)     </a:t>
            </a:r>
            <a:r>
              <a:rPr lang="es-AR" altLang="es-AR" b="1" dirty="0">
                <a:latin typeface="Courier New" pitchFamily="49" charset="0"/>
              </a:rPr>
              <a:t>	</a:t>
            </a:r>
            <a:endParaRPr lang="es-AR" altLang="es-AR" b="1" dirty="0" smtClean="0">
              <a:latin typeface="Courier New" pitchFamily="49" charset="0"/>
            </a:endParaRPr>
          </a:p>
          <a:p>
            <a:pPr algn="l" eaLnBrk="1" hangingPunct="1">
              <a:spcBef>
                <a:spcPct val="0"/>
              </a:spcBef>
              <a:buFontTx/>
              <a:buNone/>
            </a:pPr>
            <a:r>
              <a:rPr lang="es-AR" altLang="es-AR" b="1" dirty="0">
                <a:latin typeface="Courier New" pitchFamily="49" charset="0"/>
              </a:rPr>
              <a:t> </a:t>
            </a:r>
            <a:r>
              <a:rPr lang="es-AR" altLang="es-AR" b="1" dirty="0" smtClean="0">
                <a:latin typeface="Courier New" pitchFamily="49" charset="0"/>
              </a:rPr>
              <a:t>      </a:t>
            </a:r>
            <a:r>
              <a:rPr lang="es-AR" altLang="es-AR" b="1" dirty="0" err="1" smtClean="0">
                <a:latin typeface="Courier New" pitchFamily="49" charset="0"/>
              </a:rPr>
              <a:t>agencia.insertar</a:t>
            </a:r>
            <a:r>
              <a:rPr lang="es-AR" altLang="es-AR" b="1" dirty="0" smtClean="0">
                <a:latin typeface="Courier New" pitchFamily="49" charset="0"/>
              </a:rPr>
              <a:t>(</a:t>
            </a:r>
            <a:r>
              <a:rPr lang="es-AR" altLang="es-AR" b="1" dirty="0" err="1" smtClean="0">
                <a:solidFill>
                  <a:srgbClr val="FF0000"/>
                </a:solidFill>
                <a:latin typeface="Courier New" pitchFamily="49" charset="0"/>
              </a:rPr>
              <a:t>artv</a:t>
            </a:r>
            <a:r>
              <a:rPr lang="es-AR" altLang="es-AR" b="1" dirty="0" smtClean="0">
                <a:latin typeface="Courier New" pitchFamily="49" charset="0"/>
              </a:rPr>
              <a:t>);</a:t>
            </a:r>
          </a:p>
          <a:p>
            <a:pPr algn="l" eaLnBrk="1" hangingPunct="1">
              <a:spcBef>
                <a:spcPct val="0"/>
              </a:spcBef>
              <a:buFontTx/>
              <a:buNone/>
            </a:pPr>
            <a:r>
              <a:rPr lang="es-AR" altLang="es-AR" b="1" dirty="0">
                <a:latin typeface="Courier New" pitchFamily="49" charset="0"/>
              </a:rPr>
              <a:t> </a:t>
            </a:r>
            <a:r>
              <a:rPr lang="es-AR" altLang="es-AR" b="1" dirty="0" smtClean="0">
                <a:latin typeface="Courier New" pitchFamily="49" charset="0"/>
              </a:rPr>
              <a:t> </a:t>
            </a:r>
            <a:r>
              <a:rPr lang="es-AR" altLang="es-AR" b="1" dirty="0" err="1" smtClean="0">
                <a:latin typeface="Courier New" pitchFamily="49" charset="0"/>
              </a:rPr>
              <a:t>if</a:t>
            </a:r>
            <a:r>
              <a:rPr lang="es-AR" altLang="es-AR" b="1" dirty="0" smtClean="0">
                <a:latin typeface="Courier New" pitchFamily="49" charset="0"/>
              </a:rPr>
              <a:t> </a:t>
            </a:r>
            <a:r>
              <a:rPr lang="es-AR" altLang="es-AR" b="1" dirty="0">
                <a:latin typeface="Courier New" pitchFamily="49" charset="0"/>
              </a:rPr>
              <a:t>(!</a:t>
            </a:r>
            <a:r>
              <a:rPr lang="es-AR" altLang="es-AR" b="1" dirty="0" err="1" smtClean="0">
                <a:latin typeface="Courier New" pitchFamily="49" charset="0"/>
              </a:rPr>
              <a:t>agencia.estaLlena</a:t>
            </a:r>
            <a:r>
              <a:rPr lang="es-AR" altLang="es-AR" b="1" dirty="0">
                <a:latin typeface="Courier New" pitchFamily="49" charset="0"/>
              </a:rPr>
              <a:t>())     	</a:t>
            </a:r>
          </a:p>
          <a:p>
            <a:pPr algn="l" eaLnBrk="1" hangingPunct="1">
              <a:spcBef>
                <a:spcPct val="0"/>
              </a:spcBef>
              <a:buFontTx/>
              <a:buNone/>
            </a:pPr>
            <a:r>
              <a:rPr lang="es-AR" altLang="es-AR" b="1" dirty="0">
                <a:latin typeface="Courier New" pitchFamily="49" charset="0"/>
              </a:rPr>
              <a:t>       </a:t>
            </a:r>
            <a:r>
              <a:rPr lang="es-AR" altLang="es-AR" b="1" dirty="0" err="1" smtClean="0">
                <a:latin typeface="Courier New" pitchFamily="49" charset="0"/>
              </a:rPr>
              <a:t>agencia.insertar</a:t>
            </a:r>
            <a:r>
              <a:rPr lang="es-AR" altLang="es-AR" b="1" dirty="0" smtClean="0">
                <a:latin typeface="Courier New" pitchFamily="49" charset="0"/>
              </a:rPr>
              <a:t>(</a:t>
            </a:r>
            <a:r>
              <a:rPr lang="es-AR" altLang="es-AR" b="1" dirty="0" err="1" smtClean="0">
                <a:solidFill>
                  <a:srgbClr val="FF0000"/>
                </a:solidFill>
                <a:latin typeface="Courier New" pitchFamily="49" charset="0"/>
              </a:rPr>
              <a:t>ai</a:t>
            </a:r>
            <a:r>
              <a:rPr lang="es-AR" altLang="es-AR" b="1" dirty="0" smtClean="0">
                <a:latin typeface="Courier New" pitchFamily="49" charset="0"/>
              </a:rPr>
              <a:t>);</a:t>
            </a:r>
            <a:endParaRPr lang="es-AR" altLang="es-AR" dirty="0"/>
          </a:p>
          <a:p>
            <a:pPr algn="l" eaLnBrk="1" hangingPunct="1">
              <a:spcBef>
                <a:spcPct val="50000"/>
              </a:spcBef>
              <a:buFontTx/>
              <a:buNone/>
            </a:pPr>
            <a:r>
              <a:rPr lang="es-AR" altLang="es-AR" sz="2800" dirty="0" smtClean="0"/>
              <a:t> </a:t>
            </a:r>
            <a:endParaRPr lang="es-AR" altLang="es-AR" sz="2800" dirty="0"/>
          </a:p>
        </p:txBody>
      </p:sp>
      <p:sp>
        <p:nvSpPr>
          <p:cNvPr id="7"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Tree>
    <p:extLst>
      <p:ext uri="{BB962C8B-B14F-4D97-AF65-F5344CB8AC3E}">
        <p14:creationId xmlns:p14="http://schemas.microsoft.com/office/powerpoint/2010/main" val="23527092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ooter Placeholder 3"/>
          <p:cNvSpPr>
            <a:spLocks noGrp="1"/>
          </p:cNvSpPr>
          <p:nvPr>
            <p:ph type="ftr" sz="quarter" idx="10"/>
          </p:nvPr>
        </p:nvSpPr>
        <p:spPr/>
        <p:txBody>
          <a:bodyPr/>
          <a:lstStyle/>
          <a:p>
            <a:pPr>
              <a:defRPr/>
            </a:pPr>
            <a:r>
              <a:rPr lang="en-US"/>
              <a:t>Introducción a la Programación Orientada a Objetos</a:t>
            </a:r>
            <a:endParaRPr lang="es-ES"/>
          </a:p>
        </p:txBody>
      </p:sp>
      <p:sp>
        <p:nvSpPr>
          <p:cNvPr id="230404" name="Text Box 4"/>
          <p:cNvSpPr txBox="1">
            <a:spLocks noChangeArrowheads="1"/>
          </p:cNvSpPr>
          <p:nvPr/>
        </p:nvSpPr>
        <p:spPr bwMode="auto">
          <a:xfrm>
            <a:off x="511625" y="5949280"/>
            <a:ext cx="766077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50000"/>
              </a:spcBef>
              <a:buFontTx/>
              <a:buNone/>
            </a:pPr>
            <a:r>
              <a:rPr lang="es-AR" altLang="es-AR" sz="2800" dirty="0">
                <a:latin typeface="+mn-lt"/>
              </a:rPr>
              <a:t>Los elementos son instancias de clases derivadas de la clase </a:t>
            </a:r>
            <a:r>
              <a:rPr lang="es-AR" altLang="es-AR" sz="2800" b="1" dirty="0">
                <a:latin typeface="Courier New" panose="02070309020205020404" pitchFamily="49" charset="0"/>
                <a:cs typeface="Courier New" panose="02070309020205020404" pitchFamily="49" charset="0"/>
              </a:rPr>
              <a:t>Aviso</a:t>
            </a:r>
          </a:p>
        </p:txBody>
      </p:sp>
      <p:sp>
        <p:nvSpPr>
          <p:cNvPr id="32772" name="Rectangle 5"/>
          <p:cNvSpPr>
            <a:spLocks noChangeArrowheads="1"/>
          </p:cNvSpPr>
          <p:nvPr/>
        </p:nvSpPr>
        <p:spPr bwMode="auto">
          <a:xfrm>
            <a:off x="912813" y="1509713"/>
            <a:ext cx="868362" cy="685800"/>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endParaRPr lang="en-US" altLang="es-AR">
              <a:latin typeface="Times New Roman" pitchFamily="18" charset="0"/>
            </a:endParaRPr>
          </a:p>
        </p:txBody>
      </p:sp>
      <p:sp>
        <p:nvSpPr>
          <p:cNvPr id="32773" name="Rectangle 6"/>
          <p:cNvSpPr>
            <a:spLocks noChangeArrowheads="1"/>
          </p:cNvSpPr>
          <p:nvPr/>
        </p:nvSpPr>
        <p:spPr bwMode="auto">
          <a:xfrm>
            <a:off x="912813" y="2195513"/>
            <a:ext cx="868362" cy="685800"/>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endParaRPr lang="en-US" altLang="es-AR">
              <a:latin typeface="Times New Roman" pitchFamily="18" charset="0"/>
            </a:endParaRPr>
          </a:p>
        </p:txBody>
      </p:sp>
      <p:sp>
        <p:nvSpPr>
          <p:cNvPr id="32774" name="Rectangle 7"/>
          <p:cNvSpPr>
            <a:spLocks noChangeArrowheads="1"/>
          </p:cNvSpPr>
          <p:nvPr/>
        </p:nvSpPr>
        <p:spPr bwMode="auto">
          <a:xfrm>
            <a:off x="912813" y="2881313"/>
            <a:ext cx="868362" cy="685800"/>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endParaRPr lang="en-US" altLang="es-AR">
              <a:latin typeface="Times New Roman" pitchFamily="18" charset="0"/>
            </a:endParaRPr>
          </a:p>
        </p:txBody>
      </p:sp>
      <p:sp>
        <p:nvSpPr>
          <p:cNvPr id="32775" name="Rectangle 8"/>
          <p:cNvSpPr>
            <a:spLocks noChangeArrowheads="1"/>
          </p:cNvSpPr>
          <p:nvPr/>
        </p:nvSpPr>
        <p:spPr bwMode="auto">
          <a:xfrm>
            <a:off x="912813" y="3567113"/>
            <a:ext cx="868362" cy="685800"/>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endParaRPr lang="en-US" altLang="es-AR">
              <a:latin typeface="Times New Roman" pitchFamily="18" charset="0"/>
            </a:endParaRPr>
          </a:p>
        </p:txBody>
      </p:sp>
      <p:sp>
        <p:nvSpPr>
          <p:cNvPr id="32776" name="Rectangle 9"/>
          <p:cNvSpPr>
            <a:spLocks noChangeArrowheads="1"/>
          </p:cNvSpPr>
          <p:nvPr/>
        </p:nvSpPr>
        <p:spPr bwMode="auto">
          <a:xfrm>
            <a:off x="3609975" y="1376685"/>
            <a:ext cx="2881313" cy="1692275"/>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endParaRPr lang="en-US" altLang="es-AR">
              <a:latin typeface="Times New Roman" pitchFamily="18" charset="0"/>
            </a:endParaRPr>
          </a:p>
        </p:txBody>
      </p:sp>
      <p:sp>
        <p:nvSpPr>
          <p:cNvPr id="32777" name="Rectangle 17"/>
          <p:cNvSpPr>
            <a:spLocks noChangeArrowheads="1"/>
          </p:cNvSpPr>
          <p:nvPr/>
        </p:nvSpPr>
        <p:spPr bwMode="auto">
          <a:xfrm>
            <a:off x="3609975" y="3659188"/>
            <a:ext cx="2881313" cy="2101850"/>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endParaRPr lang="en-US" altLang="es-AR">
              <a:latin typeface="Times New Roman" pitchFamily="18" charset="0"/>
            </a:endParaRPr>
          </a:p>
        </p:txBody>
      </p:sp>
      <p:sp>
        <p:nvSpPr>
          <p:cNvPr id="32778" name="Line 25"/>
          <p:cNvSpPr>
            <a:spLocks noChangeShapeType="1"/>
          </p:cNvSpPr>
          <p:nvPr/>
        </p:nvSpPr>
        <p:spPr bwMode="auto">
          <a:xfrm>
            <a:off x="1414463" y="1830388"/>
            <a:ext cx="210343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AR"/>
          </a:p>
        </p:txBody>
      </p:sp>
      <p:sp>
        <p:nvSpPr>
          <p:cNvPr id="32779" name="Line 26"/>
          <p:cNvSpPr>
            <a:spLocks noChangeShapeType="1"/>
          </p:cNvSpPr>
          <p:nvPr/>
        </p:nvSpPr>
        <p:spPr bwMode="auto">
          <a:xfrm>
            <a:off x="2330450" y="3887788"/>
            <a:ext cx="12334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AR"/>
          </a:p>
        </p:txBody>
      </p:sp>
      <p:sp>
        <p:nvSpPr>
          <p:cNvPr id="32780" name="Line 27"/>
          <p:cNvSpPr>
            <a:spLocks noChangeShapeType="1"/>
          </p:cNvSpPr>
          <p:nvPr/>
        </p:nvSpPr>
        <p:spPr bwMode="auto">
          <a:xfrm>
            <a:off x="1575520" y="2521728"/>
            <a:ext cx="777875" cy="0"/>
          </a:xfrm>
          <a:prstGeom prst="line">
            <a:avLst/>
          </a:prstGeom>
          <a:noFill/>
          <a:ln w="9525">
            <a:solidFill>
              <a:schemeClr val="tx1"/>
            </a:solidFill>
            <a:round/>
            <a:headEnd type="none" w="med" len="med"/>
            <a:tailEnd type="none" w="med" len="med"/>
          </a:ln>
          <a:extLst>
            <a:ext uri="{909E8E84-426E-40DD-AFC4-6F175D3DCCD1}">
              <a14:hiddenFill xmlns:a14="http://schemas.microsoft.com/office/drawing/2010/main">
                <a:noFill/>
              </a14:hiddenFill>
            </a:ext>
          </a:extLst>
        </p:spPr>
        <p:txBody>
          <a:bodyPr/>
          <a:lstStyle/>
          <a:p>
            <a:endParaRPr lang="es-AR"/>
          </a:p>
        </p:txBody>
      </p:sp>
      <p:sp>
        <p:nvSpPr>
          <p:cNvPr id="29723" name="Text Box 29"/>
          <p:cNvSpPr txBox="1">
            <a:spLocks noChangeArrowheads="1"/>
          </p:cNvSpPr>
          <p:nvPr/>
        </p:nvSpPr>
        <p:spPr bwMode="auto">
          <a:xfrm>
            <a:off x="3609975" y="919485"/>
            <a:ext cx="2881313" cy="457200"/>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50000"/>
              </a:spcBef>
              <a:buFontTx/>
              <a:buNone/>
              <a:defRPr/>
            </a:pPr>
            <a:r>
              <a:rPr lang="es-AR" altLang="es-AR" b="1" dirty="0" err="1" smtClean="0">
                <a:latin typeface="Courier New" pitchFamily="49" charset="0"/>
              </a:rPr>
              <a:t>AvisoRadioTV</a:t>
            </a:r>
            <a:endParaRPr lang="es-AR" altLang="es-AR" b="1" dirty="0" smtClean="0">
              <a:latin typeface="Courier New" pitchFamily="49" charset="0"/>
            </a:endParaRPr>
          </a:p>
        </p:txBody>
      </p:sp>
      <p:sp>
        <p:nvSpPr>
          <p:cNvPr id="29724" name="Text Box 30"/>
          <p:cNvSpPr txBox="1">
            <a:spLocks noChangeArrowheads="1"/>
          </p:cNvSpPr>
          <p:nvPr/>
        </p:nvSpPr>
        <p:spPr bwMode="auto">
          <a:xfrm>
            <a:off x="3609975" y="3201988"/>
            <a:ext cx="2881313" cy="457200"/>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50000"/>
              </a:spcBef>
              <a:buFontTx/>
              <a:buNone/>
              <a:defRPr/>
            </a:pPr>
            <a:r>
              <a:rPr lang="es-AR" altLang="es-AR" b="1" dirty="0" err="1" smtClean="0">
                <a:latin typeface="Courier New" pitchFamily="49" charset="0"/>
              </a:rPr>
              <a:t>AvisoImpreso</a:t>
            </a:r>
            <a:endParaRPr lang="es-AR" altLang="es-AR" b="1" dirty="0" smtClean="0">
              <a:latin typeface="Courier New" pitchFamily="49" charset="0"/>
            </a:endParaRPr>
          </a:p>
        </p:txBody>
      </p:sp>
      <p:sp>
        <p:nvSpPr>
          <p:cNvPr id="32784" name="Text Box 31"/>
          <p:cNvSpPr txBox="1">
            <a:spLocks noChangeArrowheads="1"/>
          </p:cNvSpPr>
          <p:nvPr/>
        </p:nvSpPr>
        <p:spPr bwMode="auto">
          <a:xfrm>
            <a:off x="228600" y="777875"/>
            <a:ext cx="53038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50000"/>
              </a:spcBef>
              <a:buFontTx/>
              <a:buNone/>
            </a:pPr>
            <a:r>
              <a:rPr lang="es-ES_tradnl" altLang="es-AR" b="1">
                <a:latin typeface="Courier New" pitchFamily="49" charset="0"/>
              </a:rPr>
              <a:t>      T</a:t>
            </a:r>
            <a:endParaRPr lang="es-AR" altLang="es-AR" b="1">
              <a:latin typeface="Courier New" pitchFamily="49" charset="0"/>
            </a:endParaRPr>
          </a:p>
        </p:txBody>
      </p:sp>
      <p:sp>
        <p:nvSpPr>
          <p:cNvPr id="19"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
        <p:nvSpPr>
          <p:cNvPr id="21" name="Line 27"/>
          <p:cNvSpPr>
            <a:spLocks noChangeShapeType="1"/>
          </p:cNvSpPr>
          <p:nvPr/>
        </p:nvSpPr>
        <p:spPr bwMode="auto">
          <a:xfrm>
            <a:off x="2349941" y="2538413"/>
            <a:ext cx="0" cy="1364034"/>
          </a:xfrm>
          <a:prstGeom prst="line">
            <a:avLst/>
          </a:prstGeom>
          <a:noFill/>
          <a:ln w="9525">
            <a:solidFill>
              <a:schemeClr val="tx1"/>
            </a:solidFill>
            <a:round/>
            <a:headEnd type="none" w="med" len="med"/>
            <a:tailEnd type="none" w="med" len="med"/>
          </a:ln>
          <a:extLst>
            <a:ext uri="{909E8E84-426E-40DD-AFC4-6F175D3DCCD1}">
              <a14:hiddenFill xmlns:a14="http://schemas.microsoft.com/office/drawing/2010/main">
                <a:noFill/>
              </a14:hiddenFill>
            </a:ext>
          </a:extLst>
        </p:spPr>
        <p:txBody>
          <a:bodyPr/>
          <a:lstStyle/>
          <a:p>
            <a:endParaRPr lang="es-AR"/>
          </a:p>
        </p:txBody>
      </p:sp>
    </p:spTree>
    <p:extLst>
      <p:ext uri="{BB962C8B-B14F-4D97-AF65-F5344CB8AC3E}">
        <p14:creationId xmlns:p14="http://schemas.microsoft.com/office/powerpoint/2010/main" val="12051180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30404"/>
                                        </p:tgtEl>
                                        <p:attrNameLst>
                                          <p:attrName>style.visibility</p:attrName>
                                        </p:attrNameLst>
                                      </p:cBhvr>
                                      <p:to>
                                        <p:strVal val="visible"/>
                                      </p:to>
                                    </p:set>
                                    <p:animEffect transition="in" filter="box(in)">
                                      <p:cBhvr>
                                        <p:cTn id="7" dur="500"/>
                                        <p:tgtEl>
                                          <p:spTgt spid="230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dirty="0" err="1"/>
              <a:t>Introducción</a:t>
            </a:r>
            <a:r>
              <a:rPr lang="en-US" dirty="0"/>
              <a:t> a la </a:t>
            </a:r>
            <a:r>
              <a:rPr lang="en-US" dirty="0" err="1"/>
              <a:t>Programación</a:t>
            </a:r>
            <a:r>
              <a:rPr lang="en-US" dirty="0"/>
              <a:t> </a:t>
            </a:r>
            <a:r>
              <a:rPr lang="en-US" dirty="0" err="1"/>
              <a:t>Orientada</a:t>
            </a:r>
            <a:r>
              <a:rPr lang="en-US" dirty="0"/>
              <a:t> a </a:t>
            </a:r>
            <a:r>
              <a:rPr lang="en-US" dirty="0" err="1"/>
              <a:t>Objetos</a:t>
            </a:r>
            <a:endParaRPr lang="es-ES" dirty="0"/>
          </a:p>
        </p:txBody>
      </p:sp>
      <p:sp>
        <p:nvSpPr>
          <p:cNvPr id="29699" name="Text Box 2"/>
          <p:cNvSpPr txBox="1">
            <a:spLocks noChangeArrowheads="1"/>
          </p:cNvSpPr>
          <p:nvPr/>
        </p:nvSpPr>
        <p:spPr bwMode="auto">
          <a:xfrm>
            <a:off x="411163" y="1012924"/>
            <a:ext cx="7905253" cy="5293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b="1" dirty="0">
                <a:latin typeface="Courier New" pitchFamily="49" charset="0"/>
              </a:rPr>
              <a:t> </a:t>
            </a:r>
            <a:r>
              <a:rPr lang="es-AR" altLang="es-AR" b="1" dirty="0" err="1">
                <a:latin typeface="Courier New" pitchFamily="49" charset="0"/>
              </a:rPr>
              <a:t>class</a:t>
            </a:r>
            <a:r>
              <a:rPr lang="es-AR" altLang="es-AR" b="1" dirty="0">
                <a:latin typeface="Courier New" pitchFamily="49" charset="0"/>
              </a:rPr>
              <a:t> </a:t>
            </a:r>
            <a:r>
              <a:rPr lang="es-AR" altLang="es-AR" b="1" dirty="0" smtClean="0">
                <a:latin typeface="Courier New" pitchFamily="49" charset="0"/>
              </a:rPr>
              <a:t>Agencia </a:t>
            </a:r>
            <a:r>
              <a:rPr lang="es-AR" altLang="es-AR" b="1" dirty="0">
                <a:latin typeface="Courier New" pitchFamily="49" charset="0"/>
              </a:rPr>
              <a:t>{</a:t>
            </a:r>
          </a:p>
          <a:p>
            <a:pPr algn="l" eaLnBrk="1" hangingPunct="1">
              <a:spcBef>
                <a:spcPct val="0"/>
              </a:spcBef>
              <a:buFontTx/>
              <a:buNone/>
            </a:pPr>
            <a:r>
              <a:rPr lang="es-AR" altLang="es-AR" b="1" dirty="0">
                <a:latin typeface="Courier New" pitchFamily="49" charset="0"/>
              </a:rPr>
              <a:t>…</a:t>
            </a:r>
          </a:p>
          <a:p>
            <a:pPr algn="l" eaLnBrk="1" hangingPunct="1">
              <a:spcBef>
                <a:spcPct val="0"/>
              </a:spcBef>
              <a:buFontTx/>
              <a:buNone/>
            </a:pPr>
            <a:r>
              <a:rPr lang="es-AR" altLang="es-AR" b="1" dirty="0">
                <a:latin typeface="Courier New" pitchFamily="49" charset="0"/>
              </a:rPr>
              <a:t>  </a:t>
            </a:r>
            <a:r>
              <a:rPr lang="es-AR" altLang="es-AR" b="1" dirty="0" err="1" smtClean="0">
                <a:latin typeface="Courier New" pitchFamily="49" charset="0"/>
              </a:rPr>
              <a:t>AvisosPublicitarios</a:t>
            </a:r>
            <a:r>
              <a:rPr lang="es-AR" altLang="es-AR" b="1" dirty="0" smtClean="0">
                <a:latin typeface="Courier New" pitchFamily="49" charset="0"/>
              </a:rPr>
              <a:t> agencia;</a:t>
            </a:r>
            <a:endParaRPr lang="es-AR" altLang="es-AR" b="1" dirty="0">
              <a:latin typeface="Courier New" pitchFamily="49" charset="0"/>
            </a:endParaRPr>
          </a:p>
          <a:p>
            <a:pPr algn="l" eaLnBrk="1" hangingPunct="1">
              <a:spcBef>
                <a:spcPct val="0"/>
              </a:spcBef>
              <a:buFontTx/>
              <a:buNone/>
            </a:pPr>
            <a:r>
              <a:rPr lang="es-AR" altLang="es-AR" b="1" dirty="0">
                <a:latin typeface="Courier New" pitchFamily="49" charset="0"/>
              </a:rPr>
              <a:t>  </a:t>
            </a:r>
            <a:r>
              <a:rPr lang="es-AR" altLang="es-AR" b="1" dirty="0" err="1">
                <a:latin typeface="Courier New" pitchFamily="49" charset="0"/>
              </a:rPr>
              <a:t>AvisoImpreso</a:t>
            </a:r>
            <a:r>
              <a:rPr lang="es-AR" altLang="es-AR" b="1" dirty="0">
                <a:latin typeface="Courier New" pitchFamily="49" charset="0"/>
              </a:rPr>
              <a:t> </a:t>
            </a:r>
            <a:r>
              <a:rPr lang="es-AR" altLang="es-AR" b="1" dirty="0" err="1">
                <a:latin typeface="Courier New" pitchFamily="49" charset="0"/>
              </a:rPr>
              <a:t>ai</a:t>
            </a:r>
            <a:r>
              <a:rPr lang="es-AR" altLang="es-AR" b="1" dirty="0">
                <a:latin typeface="Courier New" pitchFamily="49" charset="0"/>
              </a:rPr>
              <a:t>;</a:t>
            </a:r>
          </a:p>
          <a:p>
            <a:pPr algn="l" eaLnBrk="1" hangingPunct="1">
              <a:spcBef>
                <a:spcPct val="0"/>
              </a:spcBef>
              <a:buFontTx/>
              <a:buNone/>
            </a:pPr>
            <a:r>
              <a:rPr lang="es-AR" altLang="es-AR" b="1" dirty="0">
                <a:latin typeface="Courier New" pitchFamily="49" charset="0"/>
              </a:rPr>
              <a:t>  </a:t>
            </a:r>
            <a:r>
              <a:rPr lang="es-AR" altLang="es-AR" b="1" dirty="0" err="1">
                <a:latin typeface="Courier New" pitchFamily="49" charset="0"/>
              </a:rPr>
              <a:t>AvisoRadioTV</a:t>
            </a:r>
            <a:r>
              <a:rPr lang="es-AR" altLang="es-AR" b="1" dirty="0">
                <a:latin typeface="Courier New" pitchFamily="49" charset="0"/>
              </a:rPr>
              <a:t>  </a:t>
            </a:r>
            <a:r>
              <a:rPr lang="es-AR" altLang="es-AR" b="1" dirty="0" err="1">
                <a:latin typeface="Courier New" pitchFamily="49" charset="0"/>
              </a:rPr>
              <a:t>artv</a:t>
            </a:r>
            <a:r>
              <a:rPr lang="es-AR" altLang="es-AR" b="1" dirty="0">
                <a:latin typeface="Courier New" pitchFamily="49" charset="0"/>
              </a:rPr>
              <a:t>;         </a:t>
            </a:r>
          </a:p>
          <a:p>
            <a:pPr algn="l" eaLnBrk="1" hangingPunct="1">
              <a:spcBef>
                <a:spcPct val="0"/>
              </a:spcBef>
              <a:buFontTx/>
              <a:buNone/>
            </a:pPr>
            <a:r>
              <a:rPr lang="es-AR" altLang="es-AR" b="1" dirty="0">
                <a:latin typeface="Courier New" pitchFamily="49" charset="0"/>
              </a:rPr>
              <a:t>  </a:t>
            </a:r>
            <a:r>
              <a:rPr lang="es-AR" altLang="es-AR" b="1" dirty="0" smtClean="0">
                <a:latin typeface="Courier New" pitchFamily="49" charset="0"/>
              </a:rPr>
              <a:t>agencia </a:t>
            </a:r>
            <a:r>
              <a:rPr lang="es-AR" altLang="es-AR" b="1" dirty="0">
                <a:latin typeface="Courier New" pitchFamily="49" charset="0"/>
              </a:rPr>
              <a:t>= new </a:t>
            </a:r>
            <a:r>
              <a:rPr lang="es-AR" altLang="es-AR" b="1" dirty="0" err="1" smtClean="0">
                <a:latin typeface="Courier New" pitchFamily="49" charset="0"/>
              </a:rPr>
              <a:t>AvisosPublicitarios</a:t>
            </a:r>
            <a:r>
              <a:rPr lang="es-AR" altLang="es-AR" b="1" dirty="0" smtClean="0">
                <a:latin typeface="Courier New" pitchFamily="49" charset="0"/>
              </a:rPr>
              <a:t>(10</a:t>
            </a:r>
            <a:r>
              <a:rPr lang="es-AR" altLang="es-AR" b="1" dirty="0">
                <a:latin typeface="Courier New" pitchFamily="49" charset="0"/>
              </a:rPr>
              <a:t>);</a:t>
            </a:r>
          </a:p>
          <a:p>
            <a:pPr algn="l" eaLnBrk="1" hangingPunct="1">
              <a:spcBef>
                <a:spcPct val="0"/>
              </a:spcBef>
              <a:buFontTx/>
              <a:buNone/>
            </a:pPr>
            <a:r>
              <a:rPr lang="es-AR" altLang="es-AR" b="1" dirty="0">
                <a:latin typeface="Courier New" pitchFamily="49" charset="0"/>
              </a:rPr>
              <a:t>  </a:t>
            </a:r>
            <a:r>
              <a:rPr lang="es-AR" altLang="es-AR" b="1" dirty="0" err="1">
                <a:latin typeface="Courier New" pitchFamily="49" charset="0"/>
              </a:rPr>
              <a:t>artv</a:t>
            </a:r>
            <a:r>
              <a:rPr lang="es-AR" altLang="es-AR" b="1" dirty="0">
                <a:latin typeface="Courier New" pitchFamily="49" charset="0"/>
              </a:rPr>
              <a:t> = new </a:t>
            </a:r>
            <a:r>
              <a:rPr lang="es-AR" altLang="es-AR" b="1" dirty="0" err="1">
                <a:latin typeface="Courier New" pitchFamily="49" charset="0"/>
              </a:rPr>
              <a:t>AvisoRadioTV</a:t>
            </a:r>
            <a:r>
              <a:rPr lang="es-AR" altLang="es-AR" b="1" dirty="0">
                <a:latin typeface="Courier New" pitchFamily="49" charset="0"/>
              </a:rPr>
              <a:t> (…);</a:t>
            </a:r>
          </a:p>
          <a:p>
            <a:pPr algn="l" eaLnBrk="1" hangingPunct="1">
              <a:spcBef>
                <a:spcPct val="0"/>
              </a:spcBef>
              <a:buFontTx/>
              <a:buNone/>
            </a:pPr>
            <a:r>
              <a:rPr lang="es-AR" altLang="es-AR" b="1" dirty="0">
                <a:latin typeface="Courier New" pitchFamily="49" charset="0"/>
              </a:rPr>
              <a:t>  </a:t>
            </a:r>
            <a:r>
              <a:rPr lang="es-AR" altLang="es-AR" b="1" dirty="0" err="1">
                <a:latin typeface="Courier New" pitchFamily="49" charset="0"/>
              </a:rPr>
              <a:t>ai</a:t>
            </a:r>
            <a:r>
              <a:rPr lang="es-AR" altLang="es-AR" b="1" dirty="0">
                <a:latin typeface="Courier New" pitchFamily="49" charset="0"/>
              </a:rPr>
              <a:t> = new </a:t>
            </a:r>
            <a:r>
              <a:rPr lang="es-AR" altLang="es-AR" b="1" dirty="0" err="1">
                <a:latin typeface="Courier New" pitchFamily="49" charset="0"/>
              </a:rPr>
              <a:t>AvisoImpreso</a:t>
            </a:r>
            <a:r>
              <a:rPr lang="es-AR" altLang="es-AR" b="1" dirty="0">
                <a:latin typeface="Courier New" pitchFamily="49" charset="0"/>
              </a:rPr>
              <a:t> (…);</a:t>
            </a:r>
          </a:p>
          <a:p>
            <a:pPr algn="l" eaLnBrk="1" hangingPunct="1">
              <a:spcBef>
                <a:spcPct val="0"/>
              </a:spcBef>
              <a:buFontTx/>
              <a:buNone/>
            </a:pPr>
            <a:r>
              <a:rPr lang="es-AR" altLang="es-AR" b="1" dirty="0">
                <a:latin typeface="Courier New" pitchFamily="49" charset="0"/>
              </a:rPr>
              <a:t>  </a:t>
            </a:r>
            <a:r>
              <a:rPr lang="es-AR" altLang="es-AR" b="1" dirty="0" err="1">
                <a:latin typeface="Courier New" pitchFamily="49" charset="0"/>
              </a:rPr>
              <a:t>if</a:t>
            </a:r>
            <a:r>
              <a:rPr lang="es-AR" altLang="es-AR" b="1" dirty="0">
                <a:latin typeface="Courier New" pitchFamily="49" charset="0"/>
              </a:rPr>
              <a:t> (!</a:t>
            </a:r>
            <a:r>
              <a:rPr lang="es-AR" altLang="es-AR" b="1" dirty="0" err="1" smtClean="0">
                <a:latin typeface="Courier New" pitchFamily="49" charset="0"/>
              </a:rPr>
              <a:t>agencia.estaLlena</a:t>
            </a:r>
            <a:r>
              <a:rPr lang="es-AR" altLang="es-AR" b="1" dirty="0" smtClean="0">
                <a:latin typeface="Courier New" pitchFamily="49" charset="0"/>
              </a:rPr>
              <a:t>)     </a:t>
            </a:r>
            <a:r>
              <a:rPr lang="es-AR" altLang="es-AR" b="1" dirty="0">
                <a:latin typeface="Courier New" pitchFamily="49" charset="0"/>
              </a:rPr>
              <a:t>	</a:t>
            </a:r>
            <a:endParaRPr lang="es-AR" altLang="es-AR" b="1" dirty="0" smtClean="0">
              <a:latin typeface="Courier New" pitchFamily="49" charset="0"/>
            </a:endParaRPr>
          </a:p>
          <a:p>
            <a:pPr algn="l" eaLnBrk="1" hangingPunct="1">
              <a:spcBef>
                <a:spcPct val="0"/>
              </a:spcBef>
              <a:buFontTx/>
              <a:buNone/>
            </a:pPr>
            <a:r>
              <a:rPr lang="es-AR" altLang="es-AR" b="1" dirty="0">
                <a:latin typeface="Courier New" pitchFamily="49" charset="0"/>
              </a:rPr>
              <a:t> </a:t>
            </a:r>
            <a:r>
              <a:rPr lang="es-AR" altLang="es-AR" b="1" dirty="0" smtClean="0">
                <a:latin typeface="Courier New" pitchFamily="49" charset="0"/>
              </a:rPr>
              <a:t>      </a:t>
            </a:r>
            <a:r>
              <a:rPr lang="es-AR" altLang="es-AR" b="1" dirty="0" err="1" smtClean="0">
                <a:latin typeface="Courier New" pitchFamily="49" charset="0"/>
              </a:rPr>
              <a:t>agencia.insertar</a:t>
            </a:r>
            <a:r>
              <a:rPr lang="es-AR" altLang="es-AR" b="1" dirty="0" smtClean="0">
                <a:latin typeface="Courier New" pitchFamily="49" charset="0"/>
              </a:rPr>
              <a:t>(</a:t>
            </a:r>
            <a:r>
              <a:rPr lang="es-AR" altLang="es-AR" b="1" dirty="0" err="1" smtClean="0">
                <a:solidFill>
                  <a:srgbClr val="FF0000"/>
                </a:solidFill>
                <a:latin typeface="Courier New" pitchFamily="49" charset="0"/>
              </a:rPr>
              <a:t>artv</a:t>
            </a:r>
            <a:r>
              <a:rPr lang="es-AR" altLang="es-AR" b="1" dirty="0" smtClean="0">
                <a:latin typeface="Courier New" pitchFamily="49" charset="0"/>
              </a:rPr>
              <a:t>);</a:t>
            </a:r>
          </a:p>
          <a:p>
            <a:pPr algn="l" eaLnBrk="1" hangingPunct="1">
              <a:spcBef>
                <a:spcPct val="0"/>
              </a:spcBef>
              <a:buFontTx/>
              <a:buNone/>
            </a:pPr>
            <a:r>
              <a:rPr lang="es-AR" altLang="es-AR" b="1" dirty="0">
                <a:latin typeface="Courier New" pitchFamily="49" charset="0"/>
              </a:rPr>
              <a:t> </a:t>
            </a:r>
            <a:r>
              <a:rPr lang="es-AR" altLang="es-AR" b="1" dirty="0" smtClean="0">
                <a:latin typeface="Courier New" pitchFamily="49" charset="0"/>
              </a:rPr>
              <a:t> </a:t>
            </a:r>
            <a:r>
              <a:rPr lang="es-AR" altLang="es-AR" b="1" dirty="0" err="1" smtClean="0">
                <a:latin typeface="Courier New" pitchFamily="49" charset="0"/>
              </a:rPr>
              <a:t>if</a:t>
            </a:r>
            <a:r>
              <a:rPr lang="es-AR" altLang="es-AR" b="1" dirty="0" smtClean="0">
                <a:latin typeface="Courier New" pitchFamily="49" charset="0"/>
              </a:rPr>
              <a:t> </a:t>
            </a:r>
            <a:r>
              <a:rPr lang="es-AR" altLang="es-AR" b="1" dirty="0">
                <a:latin typeface="Courier New" pitchFamily="49" charset="0"/>
              </a:rPr>
              <a:t>(!</a:t>
            </a:r>
            <a:r>
              <a:rPr lang="es-AR" altLang="es-AR" b="1" dirty="0" err="1" smtClean="0">
                <a:latin typeface="Courier New" pitchFamily="49" charset="0"/>
              </a:rPr>
              <a:t>agencia.estaLlena</a:t>
            </a:r>
            <a:r>
              <a:rPr lang="es-AR" altLang="es-AR" b="1" dirty="0">
                <a:latin typeface="Courier New" pitchFamily="49" charset="0"/>
              </a:rPr>
              <a:t>())     	</a:t>
            </a:r>
          </a:p>
          <a:p>
            <a:pPr algn="l" eaLnBrk="1" hangingPunct="1">
              <a:spcBef>
                <a:spcPct val="0"/>
              </a:spcBef>
              <a:buFontTx/>
              <a:buNone/>
            </a:pPr>
            <a:r>
              <a:rPr lang="es-AR" altLang="es-AR" b="1" dirty="0">
                <a:latin typeface="Courier New" pitchFamily="49" charset="0"/>
              </a:rPr>
              <a:t>       </a:t>
            </a:r>
            <a:r>
              <a:rPr lang="es-AR" altLang="es-AR" b="1" dirty="0" err="1" smtClean="0">
                <a:latin typeface="Courier New" pitchFamily="49" charset="0"/>
              </a:rPr>
              <a:t>agencia.insertar</a:t>
            </a:r>
            <a:r>
              <a:rPr lang="es-AR" altLang="es-AR" b="1" dirty="0" smtClean="0">
                <a:latin typeface="Courier New" pitchFamily="49" charset="0"/>
              </a:rPr>
              <a:t>(</a:t>
            </a:r>
            <a:r>
              <a:rPr lang="es-AR" altLang="es-AR" b="1" dirty="0" err="1" smtClean="0">
                <a:solidFill>
                  <a:srgbClr val="FF0000"/>
                </a:solidFill>
                <a:latin typeface="Courier New" pitchFamily="49" charset="0"/>
              </a:rPr>
              <a:t>ai</a:t>
            </a:r>
            <a:r>
              <a:rPr lang="es-AR" altLang="es-AR" b="1" dirty="0" smtClean="0">
                <a:latin typeface="Courier New" pitchFamily="49" charset="0"/>
              </a:rPr>
              <a:t>);</a:t>
            </a:r>
            <a:endParaRPr lang="es-AR" altLang="es-AR" dirty="0"/>
          </a:p>
          <a:p>
            <a:pPr algn="l" eaLnBrk="1" hangingPunct="1">
              <a:spcBef>
                <a:spcPct val="50000"/>
              </a:spcBef>
              <a:buFontTx/>
              <a:buNone/>
            </a:pPr>
            <a:r>
              <a:rPr lang="es-AR" altLang="es-AR" sz="2800" dirty="0" smtClean="0"/>
              <a:t> </a:t>
            </a:r>
            <a:endParaRPr lang="es-AR" altLang="es-AR" sz="2800" dirty="0"/>
          </a:p>
        </p:txBody>
      </p:sp>
      <p:sp>
        <p:nvSpPr>
          <p:cNvPr id="7"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
        <p:nvSpPr>
          <p:cNvPr id="8" name="7 Rectángulo"/>
          <p:cNvSpPr/>
          <p:nvPr/>
        </p:nvSpPr>
        <p:spPr>
          <a:xfrm>
            <a:off x="539552" y="5517232"/>
            <a:ext cx="5984331" cy="523220"/>
          </a:xfrm>
          <a:prstGeom prst="rect">
            <a:avLst/>
          </a:prstGeom>
        </p:spPr>
        <p:txBody>
          <a:bodyPr wrap="none">
            <a:spAutoFit/>
          </a:bodyPr>
          <a:lstStyle/>
          <a:p>
            <a:pPr lvl="0">
              <a:spcBef>
                <a:spcPct val="0"/>
              </a:spcBef>
            </a:pPr>
            <a:r>
              <a:rPr lang="es-ES_tradnl" altLang="es-AR" sz="2800" b="1" dirty="0">
                <a:solidFill>
                  <a:srgbClr val="FF0000"/>
                </a:solidFill>
                <a:latin typeface="Courier New" pitchFamily="49" charset="0"/>
              </a:rPr>
              <a:t> </a:t>
            </a:r>
            <a:r>
              <a:rPr lang="es-ES_tradnl" altLang="es-AR" sz="2800" b="1" dirty="0" err="1">
                <a:solidFill>
                  <a:srgbClr val="FF0000"/>
                </a:solidFill>
                <a:latin typeface="Courier New" pitchFamily="49" charset="0"/>
              </a:rPr>
              <a:t>float</a:t>
            </a:r>
            <a:r>
              <a:rPr lang="es-ES_tradnl" altLang="es-AR" sz="2800" b="1" dirty="0">
                <a:solidFill>
                  <a:srgbClr val="FF0000"/>
                </a:solidFill>
                <a:latin typeface="Courier New" pitchFamily="49" charset="0"/>
              </a:rPr>
              <a:t> </a:t>
            </a:r>
            <a:r>
              <a:rPr lang="es-ES_tradnl" altLang="es-AR" sz="2800" b="1" dirty="0" err="1">
                <a:solidFill>
                  <a:srgbClr val="FF0000"/>
                </a:solidFill>
                <a:latin typeface="Courier New" pitchFamily="49" charset="0"/>
              </a:rPr>
              <a:t>ct</a:t>
            </a:r>
            <a:r>
              <a:rPr lang="es-ES_tradnl" altLang="es-AR" sz="2800" b="1" dirty="0">
                <a:solidFill>
                  <a:srgbClr val="FF0000"/>
                </a:solidFill>
                <a:latin typeface="Courier New" pitchFamily="49" charset="0"/>
              </a:rPr>
              <a:t> = </a:t>
            </a:r>
            <a:r>
              <a:rPr lang="es-ES_tradnl" altLang="es-AR" sz="2800" b="1" dirty="0" err="1">
                <a:solidFill>
                  <a:srgbClr val="FF0000"/>
                </a:solidFill>
                <a:latin typeface="Courier New" pitchFamily="49" charset="0"/>
              </a:rPr>
              <a:t>a.costoTotal</a:t>
            </a:r>
            <a:r>
              <a:rPr lang="es-ES_tradnl" altLang="es-AR" sz="2800" b="1" dirty="0">
                <a:solidFill>
                  <a:srgbClr val="FF0000"/>
                </a:solidFill>
                <a:latin typeface="Courier New" pitchFamily="49" charset="0"/>
              </a:rPr>
              <a:t>();</a:t>
            </a:r>
            <a:endParaRPr lang="es-AR" altLang="es-AR" sz="2800" dirty="0">
              <a:solidFill>
                <a:prstClr val="black"/>
              </a:solidFill>
              <a:latin typeface="Times New Roman" pitchFamily="18" charset="0"/>
            </a:endParaRPr>
          </a:p>
        </p:txBody>
      </p:sp>
    </p:spTree>
    <p:extLst>
      <p:ext uri="{BB962C8B-B14F-4D97-AF65-F5344CB8AC3E}">
        <p14:creationId xmlns:p14="http://schemas.microsoft.com/office/powerpoint/2010/main" val="672420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dirty="0" err="1"/>
              <a:t>Introducción</a:t>
            </a:r>
            <a:r>
              <a:rPr lang="en-US" dirty="0"/>
              <a:t> a la </a:t>
            </a:r>
            <a:r>
              <a:rPr lang="en-US" dirty="0" err="1"/>
              <a:t>Programación</a:t>
            </a:r>
            <a:r>
              <a:rPr lang="en-US" dirty="0"/>
              <a:t> </a:t>
            </a:r>
            <a:r>
              <a:rPr lang="en-US" dirty="0" err="1"/>
              <a:t>Orientada</a:t>
            </a:r>
            <a:r>
              <a:rPr lang="en-US" dirty="0"/>
              <a:t> a </a:t>
            </a:r>
            <a:r>
              <a:rPr lang="en-US" dirty="0" err="1"/>
              <a:t>Objetos</a:t>
            </a:r>
            <a:endParaRPr lang="es-ES" dirty="0"/>
          </a:p>
        </p:txBody>
      </p:sp>
      <p:sp>
        <p:nvSpPr>
          <p:cNvPr id="7"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
        <p:nvSpPr>
          <p:cNvPr id="6" name="Text Box 2"/>
          <p:cNvSpPr txBox="1">
            <a:spLocks noChangeArrowheads="1"/>
          </p:cNvSpPr>
          <p:nvPr/>
        </p:nvSpPr>
        <p:spPr bwMode="auto">
          <a:xfrm>
            <a:off x="467544" y="1412776"/>
            <a:ext cx="7689229" cy="3200876"/>
          </a:xfrm>
          <a:prstGeom prst="rect">
            <a:avLst/>
          </a:prstGeom>
          <a:solidFill>
            <a:srgbClr val="FFFF99"/>
          </a:solidFill>
          <a:ln>
            <a:noFill/>
          </a:ln>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2000" b="1" dirty="0" smtClean="0">
                <a:latin typeface="Courier New" pitchFamily="49" charset="0"/>
              </a:rPr>
              <a:t>//Consultas en la clase </a:t>
            </a:r>
            <a:r>
              <a:rPr lang="es-AR" altLang="es-AR" sz="2000" b="1" dirty="0" err="1" smtClean="0">
                <a:latin typeface="Courier New" pitchFamily="49" charset="0"/>
              </a:rPr>
              <a:t>AvisosPublicitarios</a:t>
            </a:r>
            <a:r>
              <a:rPr lang="es-AR" altLang="es-AR" sz="2000" b="1" dirty="0" smtClean="0">
                <a:latin typeface="Courier New" pitchFamily="49" charset="0"/>
              </a:rPr>
              <a:t> </a:t>
            </a:r>
            <a:endParaRPr lang="es-AR" altLang="es-AR" sz="2000" b="1" dirty="0">
              <a:latin typeface="Courier New" pitchFamily="49" charset="0"/>
            </a:endParaRPr>
          </a:p>
          <a:p>
            <a:pPr algn="l" eaLnBrk="1" hangingPunct="1">
              <a:spcBef>
                <a:spcPct val="0"/>
              </a:spcBef>
              <a:buFontTx/>
              <a:buNone/>
            </a:pPr>
            <a:r>
              <a:rPr lang="es-AR" altLang="es-AR" sz="2600" b="1" dirty="0" err="1" smtClean="0">
                <a:latin typeface="Courier New" pitchFamily="49" charset="0"/>
              </a:rPr>
              <a:t>public</a:t>
            </a:r>
            <a:r>
              <a:rPr lang="es-AR" altLang="es-AR" sz="2600" b="1" dirty="0" smtClean="0">
                <a:latin typeface="Courier New" pitchFamily="49" charset="0"/>
              </a:rPr>
              <a:t>  </a:t>
            </a:r>
            <a:r>
              <a:rPr lang="es-AR" altLang="es-AR" sz="2600" b="1" dirty="0" err="1">
                <a:latin typeface="Courier New" pitchFamily="49" charset="0"/>
              </a:rPr>
              <a:t>double</a:t>
            </a:r>
            <a:r>
              <a:rPr lang="es-AR" altLang="es-AR" sz="2600" b="1" dirty="0">
                <a:latin typeface="Courier New" pitchFamily="49" charset="0"/>
              </a:rPr>
              <a:t> </a:t>
            </a:r>
            <a:r>
              <a:rPr lang="es-AR" altLang="es-AR" sz="2600" b="1" dirty="0" err="1">
                <a:latin typeface="Courier New" pitchFamily="49" charset="0"/>
              </a:rPr>
              <a:t>costoTotal</a:t>
            </a:r>
            <a:r>
              <a:rPr lang="es-AR" altLang="es-AR" sz="2600" b="1" dirty="0">
                <a:latin typeface="Courier New" pitchFamily="49" charset="0"/>
              </a:rPr>
              <a:t> (){</a:t>
            </a:r>
          </a:p>
          <a:p>
            <a:pPr algn="l" eaLnBrk="1" hangingPunct="1">
              <a:spcBef>
                <a:spcPct val="0"/>
              </a:spcBef>
              <a:buFontTx/>
              <a:buNone/>
            </a:pPr>
            <a:r>
              <a:rPr lang="es-AR" altLang="es-AR" sz="2600" b="1" dirty="0">
                <a:latin typeface="Courier New" pitchFamily="49" charset="0"/>
              </a:rPr>
              <a:t>  </a:t>
            </a:r>
            <a:r>
              <a:rPr lang="es-AR" altLang="es-AR" sz="2600" b="1" dirty="0" err="1">
                <a:latin typeface="Courier New" pitchFamily="49" charset="0"/>
              </a:rPr>
              <a:t>float</a:t>
            </a:r>
            <a:r>
              <a:rPr lang="es-AR" altLang="es-AR" sz="2600" b="1" dirty="0">
                <a:latin typeface="Courier New" pitchFamily="49" charset="0"/>
              </a:rPr>
              <a:t> c = 0; </a:t>
            </a:r>
          </a:p>
          <a:p>
            <a:pPr algn="l" eaLnBrk="1" hangingPunct="1">
              <a:spcBef>
                <a:spcPct val="0"/>
              </a:spcBef>
              <a:buFontTx/>
              <a:buNone/>
            </a:pPr>
            <a:r>
              <a:rPr lang="es-AR" altLang="es-AR" sz="2600" b="1" dirty="0">
                <a:latin typeface="Courier New" pitchFamily="49" charset="0"/>
              </a:rPr>
              <a:t>  </a:t>
            </a:r>
            <a:r>
              <a:rPr lang="es-AR" altLang="es-AR" sz="2600" b="1" dirty="0" err="1">
                <a:latin typeface="Courier New" pitchFamily="49" charset="0"/>
              </a:rPr>
              <a:t>for</a:t>
            </a:r>
            <a:r>
              <a:rPr lang="es-AR" altLang="es-AR" sz="2600" b="1" dirty="0">
                <a:latin typeface="Courier New" pitchFamily="49" charset="0"/>
              </a:rPr>
              <a:t> (</a:t>
            </a:r>
            <a:r>
              <a:rPr lang="es-AR" altLang="es-AR" sz="2600" b="1" dirty="0" err="1">
                <a:latin typeface="Courier New" pitchFamily="49" charset="0"/>
              </a:rPr>
              <a:t>int</a:t>
            </a:r>
            <a:r>
              <a:rPr lang="es-AR" altLang="es-AR" sz="2600" b="1" dirty="0">
                <a:latin typeface="Courier New" pitchFamily="49" charset="0"/>
              </a:rPr>
              <a:t> </a:t>
            </a:r>
            <a:r>
              <a:rPr lang="es-AR" altLang="es-AR" sz="2600" b="1" dirty="0" smtClean="0">
                <a:latin typeface="Courier New" pitchFamily="49" charset="0"/>
              </a:rPr>
              <a:t>i=0;i</a:t>
            </a:r>
            <a:r>
              <a:rPr lang="es-AR" altLang="es-AR" sz="2600" b="1" dirty="0">
                <a:latin typeface="Courier New" pitchFamily="49" charset="0"/>
              </a:rPr>
              <a:t>&lt; </a:t>
            </a:r>
            <a:r>
              <a:rPr lang="es-AR" altLang="es-AR" sz="2600" b="1" dirty="0" err="1">
                <a:latin typeface="Courier New" pitchFamily="49" charset="0"/>
              </a:rPr>
              <a:t>cantAvisos</a:t>
            </a:r>
            <a:r>
              <a:rPr lang="es-AR" altLang="es-AR" sz="2600" b="1" dirty="0">
                <a:latin typeface="Courier New" pitchFamily="49" charset="0"/>
              </a:rPr>
              <a:t>();i++)</a:t>
            </a:r>
          </a:p>
          <a:p>
            <a:pPr algn="l" eaLnBrk="1" hangingPunct="1">
              <a:spcBef>
                <a:spcPct val="0"/>
              </a:spcBef>
              <a:buFontTx/>
              <a:buNone/>
            </a:pPr>
            <a:r>
              <a:rPr lang="es-AR" altLang="es-AR" sz="2600" b="1" dirty="0">
                <a:solidFill>
                  <a:srgbClr val="FF0000"/>
                </a:solidFill>
                <a:latin typeface="Courier New" pitchFamily="49" charset="0"/>
              </a:rPr>
              <a:t>   c = </a:t>
            </a:r>
            <a:r>
              <a:rPr lang="es-AR" altLang="es-AR" sz="2600" b="1" dirty="0" err="1">
                <a:solidFill>
                  <a:srgbClr val="FF0000"/>
                </a:solidFill>
                <a:latin typeface="Courier New" pitchFamily="49" charset="0"/>
              </a:rPr>
              <a:t>c+T</a:t>
            </a:r>
            <a:r>
              <a:rPr lang="es-AR" altLang="es-AR" sz="2600" b="1" dirty="0">
                <a:solidFill>
                  <a:srgbClr val="FF0000"/>
                </a:solidFill>
                <a:latin typeface="Courier New" pitchFamily="49" charset="0"/>
              </a:rPr>
              <a:t>[i].</a:t>
            </a:r>
            <a:r>
              <a:rPr lang="es-AR" altLang="es-AR" sz="2600" b="1" dirty="0" err="1">
                <a:solidFill>
                  <a:srgbClr val="FF0000"/>
                </a:solidFill>
                <a:latin typeface="Courier New" pitchFamily="49" charset="0"/>
              </a:rPr>
              <a:t>costoAviso</a:t>
            </a:r>
            <a:r>
              <a:rPr lang="es-AR" altLang="es-AR" sz="2600" b="1" dirty="0">
                <a:solidFill>
                  <a:srgbClr val="FF0000"/>
                </a:solidFill>
                <a:latin typeface="Courier New" pitchFamily="49" charset="0"/>
              </a:rPr>
              <a:t>();</a:t>
            </a:r>
          </a:p>
          <a:p>
            <a:pPr algn="l" eaLnBrk="1" hangingPunct="1">
              <a:spcBef>
                <a:spcPct val="0"/>
              </a:spcBef>
              <a:buFontTx/>
              <a:buNone/>
            </a:pPr>
            <a:r>
              <a:rPr lang="es-AR" altLang="es-AR" sz="2600" b="1" dirty="0">
                <a:latin typeface="Courier New" pitchFamily="49" charset="0"/>
              </a:rPr>
              <a:t>  </a:t>
            </a:r>
          </a:p>
          <a:p>
            <a:pPr algn="l" eaLnBrk="1" hangingPunct="1">
              <a:spcBef>
                <a:spcPct val="0"/>
              </a:spcBef>
              <a:buFontTx/>
              <a:buNone/>
            </a:pPr>
            <a:r>
              <a:rPr lang="es-AR" altLang="es-AR" sz="2600" b="1" dirty="0">
                <a:latin typeface="Courier New" pitchFamily="49" charset="0"/>
              </a:rPr>
              <a:t>  </a:t>
            </a:r>
            <a:r>
              <a:rPr lang="es-AR" altLang="es-AR" sz="2600" b="1" dirty="0" err="1">
                <a:latin typeface="Courier New" pitchFamily="49" charset="0"/>
              </a:rPr>
              <a:t>return</a:t>
            </a:r>
            <a:r>
              <a:rPr lang="es-AR" altLang="es-AR" sz="2600" b="1" dirty="0">
                <a:latin typeface="Courier New" pitchFamily="49" charset="0"/>
              </a:rPr>
              <a:t> c</a:t>
            </a:r>
            <a:r>
              <a:rPr lang="es-AR" altLang="es-AR" sz="2600" b="1" dirty="0" smtClean="0">
                <a:latin typeface="Courier New" pitchFamily="49" charset="0"/>
              </a:rPr>
              <a:t>;</a:t>
            </a:r>
            <a:endParaRPr lang="es-AR" altLang="es-AR" sz="2600" b="1" dirty="0">
              <a:latin typeface="Courier New" pitchFamily="49" charset="0"/>
            </a:endParaRPr>
          </a:p>
          <a:p>
            <a:pPr algn="l" eaLnBrk="1" hangingPunct="1">
              <a:spcBef>
                <a:spcPct val="0"/>
              </a:spcBef>
              <a:buFontTx/>
              <a:buNone/>
            </a:pPr>
            <a:r>
              <a:rPr lang="es-AR" altLang="es-AR" sz="2600" b="1" dirty="0" smtClean="0">
                <a:latin typeface="Courier New" pitchFamily="49" charset="0"/>
              </a:rPr>
              <a:t>}</a:t>
            </a:r>
            <a:endParaRPr lang="es-AR" altLang="es-AR" sz="2800" dirty="0"/>
          </a:p>
        </p:txBody>
      </p:sp>
    </p:spTree>
    <p:extLst>
      <p:ext uri="{BB962C8B-B14F-4D97-AF65-F5344CB8AC3E}">
        <p14:creationId xmlns:p14="http://schemas.microsoft.com/office/powerpoint/2010/main" val="1055161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box(in)">
                                      <p:cBhvr>
                                        <p:cTn id="15" dur="500"/>
                                        <p:tgtEl>
                                          <p:spTgt spid="6">
                                            <p:txEl>
                                              <p:pRg st="2" end="2"/>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box(in)">
                                      <p:cBhvr>
                                        <p:cTn id="18" dur="500"/>
                                        <p:tgtEl>
                                          <p:spTgt spid="6">
                                            <p:txEl>
                                              <p:pRg st="3" end="3"/>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box(in)">
                                      <p:cBhvr>
                                        <p:cTn id="21" dur="500"/>
                                        <p:tgtEl>
                                          <p:spTgt spid="6">
                                            <p:txEl>
                                              <p:pRg st="4" end="4"/>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6">
                                            <p:txEl>
                                              <p:pRg st="5" end="5"/>
                                            </p:txEl>
                                          </p:spTgt>
                                        </p:tgtEl>
                                        <p:attrNameLst>
                                          <p:attrName>style.visibility</p:attrName>
                                        </p:attrNameLst>
                                      </p:cBhvr>
                                      <p:to>
                                        <p:strVal val="visible"/>
                                      </p:to>
                                    </p:set>
                                    <p:animEffect transition="in" filter="box(in)">
                                      <p:cBhvr>
                                        <p:cTn id="24" dur="500"/>
                                        <p:tgtEl>
                                          <p:spTgt spid="6">
                                            <p:txEl>
                                              <p:pRg st="5" end="5"/>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box(in)">
                                      <p:cBhvr>
                                        <p:cTn id="2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6" name="Rectangle 9"/>
          <p:cNvSpPr>
            <a:spLocks noChangeArrowheads="1"/>
          </p:cNvSpPr>
          <p:nvPr/>
        </p:nvSpPr>
        <p:spPr bwMode="auto">
          <a:xfrm>
            <a:off x="2011363" y="5688856"/>
            <a:ext cx="4754562" cy="1052512"/>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a:latin typeface="Arial" panose="020B0604020202020204" pitchFamily="34" charset="0"/>
                <a:cs typeface="Arial" panose="020B0604020202020204" pitchFamily="34" charset="0"/>
              </a:rPr>
              <a:t>&lt;&lt;consultas&gt;&gt; </a:t>
            </a:r>
          </a:p>
          <a:p>
            <a:pPr algn="l" eaLnBrk="1" hangingPunct="1">
              <a:spcBef>
                <a:spcPct val="0"/>
              </a:spcBef>
              <a:buFontTx/>
              <a:buNone/>
            </a:pPr>
            <a:r>
              <a:rPr lang="es-AR" altLang="es-AR">
                <a:latin typeface="Arial" panose="020B0604020202020204" pitchFamily="34" charset="0"/>
                <a:cs typeface="Arial" panose="020B0604020202020204" pitchFamily="34" charset="0"/>
              </a:rPr>
              <a:t>costoTotal(): real</a:t>
            </a:r>
          </a:p>
        </p:txBody>
      </p:sp>
      <p:sp>
        <p:nvSpPr>
          <p:cNvPr id="10" name="Footer Placeholder 3"/>
          <p:cNvSpPr>
            <a:spLocks noGrp="1"/>
          </p:cNvSpPr>
          <p:nvPr>
            <p:ph type="ftr" sz="quarter" idx="10"/>
          </p:nvPr>
        </p:nvSpPr>
        <p:spPr/>
        <p:txBody>
          <a:bodyPr/>
          <a:lstStyle/>
          <a:p>
            <a:pPr>
              <a:defRPr/>
            </a:pPr>
            <a:r>
              <a:rPr lang="en-US"/>
              <a:t>Introducción a la Programación Orientada a Objetos</a:t>
            </a:r>
            <a:endParaRPr lang="es-ES"/>
          </a:p>
        </p:txBody>
      </p:sp>
      <p:sp>
        <p:nvSpPr>
          <p:cNvPr id="27651" name="Rectangle 4"/>
          <p:cNvSpPr>
            <a:spLocks noChangeArrowheads="1"/>
          </p:cNvSpPr>
          <p:nvPr/>
        </p:nvSpPr>
        <p:spPr bwMode="auto">
          <a:xfrm>
            <a:off x="2697163" y="934293"/>
            <a:ext cx="3657600" cy="503238"/>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a:latin typeface="Arial" panose="020B0604020202020204" pitchFamily="34" charset="0"/>
                <a:cs typeface="Arial" panose="020B0604020202020204" pitchFamily="34" charset="0"/>
              </a:rPr>
              <a:t>*Aviso</a:t>
            </a:r>
          </a:p>
        </p:txBody>
      </p:sp>
      <p:sp>
        <p:nvSpPr>
          <p:cNvPr id="27652" name="Rectangle 5"/>
          <p:cNvSpPr>
            <a:spLocks noChangeArrowheads="1"/>
          </p:cNvSpPr>
          <p:nvPr/>
        </p:nvSpPr>
        <p:spPr bwMode="auto">
          <a:xfrm>
            <a:off x="2697163" y="1435943"/>
            <a:ext cx="3657600" cy="1052513"/>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a:latin typeface="Arial" panose="020B0604020202020204" pitchFamily="34" charset="0"/>
                <a:cs typeface="Arial" panose="020B0604020202020204" pitchFamily="34" charset="0"/>
              </a:rPr>
              <a:t>&lt;&lt;atributos de clase&gt;&gt; </a:t>
            </a:r>
          </a:p>
          <a:p>
            <a:pPr algn="l" eaLnBrk="1" hangingPunct="1">
              <a:spcBef>
                <a:spcPct val="0"/>
              </a:spcBef>
              <a:buFontTx/>
              <a:buNone/>
            </a:pPr>
            <a:r>
              <a:rPr lang="es-AR" altLang="es-AR">
                <a:latin typeface="Arial" panose="020B0604020202020204" pitchFamily="34" charset="0"/>
                <a:cs typeface="Arial" panose="020B0604020202020204" pitchFamily="34" charset="0"/>
              </a:rPr>
              <a:t>&lt;&lt;atributos de instancia&gt;&gt;</a:t>
            </a:r>
          </a:p>
        </p:txBody>
      </p:sp>
      <p:sp>
        <p:nvSpPr>
          <p:cNvPr id="27653" name="Rectangle 6"/>
          <p:cNvSpPr>
            <a:spLocks noChangeArrowheads="1"/>
          </p:cNvSpPr>
          <p:nvPr/>
        </p:nvSpPr>
        <p:spPr bwMode="auto">
          <a:xfrm>
            <a:off x="2697163" y="2488456"/>
            <a:ext cx="3657600" cy="1052512"/>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a:latin typeface="Arial" panose="020B0604020202020204" pitchFamily="34" charset="0"/>
                <a:cs typeface="Arial" panose="020B0604020202020204" pitchFamily="34" charset="0"/>
              </a:rPr>
              <a:t>&lt;&lt;consultas&gt;&gt; </a:t>
            </a:r>
          </a:p>
          <a:p>
            <a:pPr algn="l" eaLnBrk="1" hangingPunct="1">
              <a:spcBef>
                <a:spcPct val="0"/>
              </a:spcBef>
              <a:buFontTx/>
              <a:buNone/>
            </a:pPr>
            <a:r>
              <a:rPr lang="es-AR" altLang="es-AR">
                <a:solidFill>
                  <a:srgbClr val="FF0000"/>
                </a:solidFill>
                <a:latin typeface="Arial" panose="020B0604020202020204" pitchFamily="34" charset="0"/>
                <a:cs typeface="Arial" panose="020B0604020202020204" pitchFamily="34" charset="0"/>
              </a:rPr>
              <a:t>*costoAviso(): real</a:t>
            </a:r>
          </a:p>
        </p:txBody>
      </p:sp>
      <p:sp>
        <p:nvSpPr>
          <p:cNvPr id="27654" name="Rectangle 7"/>
          <p:cNvSpPr>
            <a:spLocks noChangeArrowheads="1"/>
          </p:cNvSpPr>
          <p:nvPr/>
        </p:nvSpPr>
        <p:spPr bwMode="auto">
          <a:xfrm>
            <a:off x="2011363" y="4134693"/>
            <a:ext cx="4754562" cy="503238"/>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dirty="0" err="1" smtClean="0">
                <a:latin typeface="Arial" panose="020B0604020202020204" pitchFamily="34" charset="0"/>
                <a:cs typeface="Arial" panose="020B0604020202020204" pitchFamily="34" charset="0"/>
              </a:rPr>
              <a:t>AvisosOrdenados</a:t>
            </a:r>
            <a:endParaRPr lang="es-AR" altLang="es-AR" dirty="0">
              <a:latin typeface="Arial" panose="020B0604020202020204" pitchFamily="34" charset="0"/>
              <a:cs typeface="Arial" panose="020B0604020202020204" pitchFamily="34" charset="0"/>
            </a:endParaRPr>
          </a:p>
        </p:txBody>
      </p:sp>
      <p:sp>
        <p:nvSpPr>
          <p:cNvPr id="27655" name="Rectangle 8"/>
          <p:cNvSpPr>
            <a:spLocks noChangeArrowheads="1"/>
          </p:cNvSpPr>
          <p:nvPr/>
        </p:nvSpPr>
        <p:spPr bwMode="auto">
          <a:xfrm>
            <a:off x="2011363" y="4636343"/>
            <a:ext cx="4754562" cy="1168921"/>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dirty="0">
                <a:latin typeface="Arial" panose="020B0604020202020204" pitchFamily="34" charset="0"/>
                <a:cs typeface="Arial" panose="020B0604020202020204" pitchFamily="34" charset="0"/>
              </a:rPr>
              <a:t>&lt;&lt;atributos de clase&gt;&gt; </a:t>
            </a:r>
          </a:p>
          <a:p>
            <a:pPr algn="l" eaLnBrk="1" hangingPunct="1">
              <a:spcBef>
                <a:spcPct val="0"/>
              </a:spcBef>
              <a:buFontTx/>
              <a:buNone/>
            </a:pPr>
            <a:r>
              <a:rPr lang="es-AR" altLang="es-AR" dirty="0">
                <a:latin typeface="Arial" panose="020B0604020202020204" pitchFamily="34" charset="0"/>
                <a:cs typeface="Arial" panose="020B0604020202020204" pitchFamily="34" charset="0"/>
              </a:rPr>
              <a:t>&lt;&lt;atributos de instancia&gt;&gt;</a:t>
            </a:r>
          </a:p>
          <a:p>
            <a:pPr algn="l" eaLnBrk="1" hangingPunct="1">
              <a:spcBef>
                <a:spcPct val="0"/>
              </a:spcBef>
              <a:buFontTx/>
              <a:buNone/>
            </a:pPr>
            <a:r>
              <a:rPr lang="es-AR" altLang="es-AR" dirty="0">
                <a:solidFill>
                  <a:srgbClr val="FF0000"/>
                </a:solidFill>
                <a:latin typeface="Arial" panose="020B0604020202020204" pitchFamily="34" charset="0"/>
                <a:cs typeface="Arial" panose="020B0604020202020204" pitchFamily="34" charset="0"/>
              </a:rPr>
              <a:t>T [] Aviso</a:t>
            </a:r>
          </a:p>
        </p:txBody>
      </p:sp>
      <p:sp>
        <p:nvSpPr>
          <p:cNvPr id="27657" name="Line 13"/>
          <p:cNvSpPr>
            <a:spLocks noChangeShapeType="1"/>
          </p:cNvSpPr>
          <p:nvPr/>
        </p:nvSpPr>
        <p:spPr bwMode="auto">
          <a:xfrm flipV="1">
            <a:off x="4389438" y="3587006"/>
            <a:ext cx="0" cy="5032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AR">
              <a:latin typeface="Arial" panose="020B0604020202020204" pitchFamily="34" charset="0"/>
              <a:cs typeface="Arial" panose="020B0604020202020204" pitchFamily="34" charset="0"/>
            </a:endParaRPr>
          </a:p>
        </p:txBody>
      </p:sp>
      <p:sp>
        <p:nvSpPr>
          <p:cNvPr id="11"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Tree>
    <p:extLst>
      <p:ext uri="{BB962C8B-B14F-4D97-AF65-F5344CB8AC3E}">
        <p14:creationId xmlns:p14="http://schemas.microsoft.com/office/powerpoint/2010/main" val="4133266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t>Introducción a la Programación Orientada a Objetos</a:t>
            </a:r>
            <a:endParaRPr lang="es-ES"/>
          </a:p>
        </p:txBody>
      </p:sp>
      <p:sp>
        <p:nvSpPr>
          <p:cNvPr id="205827" name="Text Box 3"/>
          <p:cNvSpPr txBox="1">
            <a:spLocks noChangeArrowheads="1"/>
          </p:cNvSpPr>
          <p:nvPr/>
        </p:nvSpPr>
        <p:spPr bwMode="auto">
          <a:xfrm>
            <a:off x="419459" y="1340768"/>
            <a:ext cx="7824950" cy="4585871"/>
          </a:xfrm>
          <a:prstGeom prst="rect">
            <a:avLst/>
          </a:prstGeom>
          <a:solidFill>
            <a:srgbClr val="FFFF99"/>
          </a:solidFill>
          <a:ln>
            <a:noFill/>
          </a:ln>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2600" b="1" dirty="0" err="1">
                <a:latin typeface="Courier New" pitchFamily="49" charset="0"/>
              </a:rPr>
              <a:t>class</a:t>
            </a:r>
            <a:r>
              <a:rPr lang="es-AR" altLang="es-AR" sz="2600" b="1" dirty="0">
                <a:latin typeface="Courier New" pitchFamily="49" charset="0"/>
              </a:rPr>
              <a:t> </a:t>
            </a:r>
            <a:r>
              <a:rPr lang="es-AR" altLang="es-AR" sz="2600" b="1" dirty="0" err="1" smtClean="0">
                <a:latin typeface="Courier New" pitchFamily="49" charset="0"/>
              </a:rPr>
              <a:t>AvisosOrdenados</a:t>
            </a:r>
            <a:r>
              <a:rPr lang="es-AR" altLang="es-AR" sz="2600" b="1" dirty="0" smtClean="0">
                <a:latin typeface="Courier New" pitchFamily="49" charset="0"/>
              </a:rPr>
              <a:t> </a:t>
            </a:r>
            <a:r>
              <a:rPr lang="es-AR" altLang="es-AR" sz="2600" b="1" dirty="0">
                <a:latin typeface="Courier New" pitchFamily="49" charset="0"/>
              </a:rPr>
              <a:t>{</a:t>
            </a:r>
          </a:p>
          <a:p>
            <a:pPr algn="l" eaLnBrk="1" hangingPunct="1">
              <a:spcBef>
                <a:spcPct val="0"/>
              </a:spcBef>
              <a:buFontTx/>
              <a:buNone/>
            </a:pPr>
            <a:r>
              <a:rPr lang="es-AR" altLang="es-AR" sz="2800" b="1" dirty="0">
                <a:latin typeface="Courier New" pitchFamily="49" charset="0"/>
                <a:cs typeface="Courier New" pitchFamily="49" charset="0"/>
              </a:rPr>
              <a:t>/*Mantiene una colección de Avisos </a:t>
            </a:r>
            <a:r>
              <a:rPr lang="es-AR" altLang="es-AR" sz="2800" b="1" dirty="0" smtClean="0">
                <a:latin typeface="Courier New" pitchFamily="49" charset="0"/>
                <a:cs typeface="Courier New" pitchFamily="49" charset="0"/>
              </a:rPr>
              <a:t>ordenados por empresa y luego por nombre. </a:t>
            </a:r>
            <a:r>
              <a:rPr lang="es-AR" altLang="es-AR" sz="2800" b="1" dirty="0">
                <a:latin typeface="Courier New" pitchFamily="49" charset="0"/>
                <a:cs typeface="Courier New" pitchFamily="49" charset="0"/>
              </a:rPr>
              <a:t>*/</a:t>
            </a:r>
          </a:p>
          <a:p>
            <a:pPr algn="l" eaLnBrk="1" hangingPunct="1">
              <a:spcBef>
                <a:spcPct val="0"/>
              </a:spcBef>
              <a:buFontTx/>
              <a:buNone/>
            </a:pPr>
            <a:r>
              <a:rPr lang="es-ES" altLang="es-AR" sz="2600" b="1" dirty="0" smtClean="0">
                <a:latin typeface="Courier New" pitchFamily="49" charset="0"/>
              </a:rPr>
              <a:t>//</a:t>
            </a:r>
            <a:r>
              <a:rPr lang="es-ES" altLang="es-AR" sz="2600" b="1" dirty="0">
                <a:latin typeface="Courier New" pitchFamily="49" charset="0"/>
              </a:rPr>
              <a:t>Atributos de instancia</a:t>
            </a:r>
            <a:endParaRPr lang="es-AR" altLang="es-AR" sz="2600" b="1" dirty="0">
              <a:latin typeface="Courier New" pitchFamily="49" charset="0"/>
            </a:endParaRPr>
          </a:p>
          <a:p>
            <a:pPr algn="l" eaLnBrk="1" hangingPunct="1">
              <a:spcBef>
                <a:spcPct val="0"/>
              </a:spcBef>
              <a:buFontTx/>
              <a:buNone/>
            </a:pPr>
            <a:r>
              <a:rPr lang="es-AR" altLang="es-AR" sz="2600" b="1" dirty="0" err="1">
                <a:latin typeface="Courier New" pitchFamily="49" charset="0"/>
              </a:rPr>
              <a:t>private</a:t>
            </a:r>
            <a:r>
              <a:rPr lang="es-AR" altLang="es-AR" sz="2600" b="1" dirty="0">
                <a:latin typeface="Courier New" pitchFamily="49" charset="0"/>
              </a:rPr>
              <a:t> Aviso [] T;</a:t>
            </a:r>
          </a:p>
          <a:p>
            <a:pPr algn="l" eaLnBrk="1" hangingPunct="1">
              <a:spcBef>
                <a:spcPct val="0"/>
              </a:spcBef>
              <a:buFontTx/>
              <a:buNone/>
            </a:pPr>
            <a:r>
              <a:rPr lang="es-ES" altLang="es-AR" sz="2600" b="1" dirty="0" err="1">
                <a:latin typeface="Courier New" pitchFamily="49" charset="0"/>
              </a:rPr>
              <a:t>private</a:t>
            </a:r>
            <a:r>
              <a:rPr lang="es-ES" altLang="es-AR" sz="2600" b="1" dirty="0">
                <a:latin typeface="Courier New" pitchFamily="49" charset="0"/>
              </a:rPr>
              <a:t> </a:t>
            </a:r>
            <a:r>
              <a:rPr lang="es-ES" altLang="es-AR" sz="2600" b="1" dirty="0" err="1">
                <a:latin typeface="Courier New" pitchFamily="49" charset="0"/>
              </a:rPr>
              <a:t>int</a:t>
            </a:r>
            <a:r>
              <a:rPr lang="es-ES" altLang="es-AR" sz="2600" b="1" dirty="0">
                <a:latin typeface="Courier New" pitchFamily="49" charset="0"/>
              </a:rPr>
              <a:t> </a:t>
            </a:r>
            <a:r>
              <a:rPr lang="es-ES" altLang="es-AR" sz="2600" b="1" dirty="0" err="1">
                <a:latin typeface="Courier New" pitchFamily="49" charset="0"/>
              </a:rPr>
              <a:t>cant</a:t>
            </a:r>
            <a:r>
              <a:rPr lang="es-ES" altLang="es-AR" sz="2600" b="1" dirty="0">
                <a:latin typeface="Courier New" pitchFamily="49" charset="0"/>
              </a:rPr>
              <a:t>;</a:t>
            </a:r>
          </a:p>
          <a:p>
            <a:pPr algn="l" eaLnBrk="1" hangingPunct="1">
              <a:spcBef>
                <a:spcPct val="0"/>
              </a:spcBef>
              <a:buFontTx/>
              <a:buNone/>
            </a:pPr>
            <a:r>
              <a:rPr lang="es-ES" altLang="es-AR" sz="2600" b="1" dirty="0" smtClean="0">
                <a:latin typeface="Courier New" pitchFamily="49" charset="0"/>
              </a:rPr>
              <a:t>//</a:t>
            </a:r>
            <a:r>
              <a:rPr lang="es-ES" altLang="es-AR" sz="2600" b="1" dirty="0">
                <a:latin typeface="Courier New" pitchFamily="49" charset="0"/>
              </a:rPr>
              <a:t>Constructor</a:t>
            </a:r>
            <a:endParaRPr lang="es-AR" altLang="es-AR" sz="2600" b="1" dirty="0">
              <a:latin typeface="Courier New" pitchFamily="49" charset="0"/>
            </a:endParaRPr>
          </a:p>
          <a:p>
            <a:pPr algn="l" eaLnBrk="1" hangingPunct="1">
              <a:spcBef>
                <a:spcPct val="0"/>
              </a:spcBef>
              <a:buFontTx/>
              <a:buNone/>
            </a:pPr>
            <a:r>
              <a:rPr lang="es-AR" altLang="es-AR" sz="2600" b="1" dirty="0" err="1">
                <a:latin typeface="Courier New" pitchFamily="49" charset="0"/>
              </a:rPr>
              <a:t>public</a:t>
            </a:r>
            <a:r>
              <a:rPr lang="es-AR" altLang="es-AR" sz="2600" b="1" dirty="0">
                <a:latin typeface="Courier New" pitchFamily="49" charset="0"/>
              </a:rPr>
              <a:t> </a:t>
            </a:r>
            <a:r>
              <a:rPr lang="es-AR" altLang="es-AR" sz="2600" b="1" dirty="0" err="1" smtClean="0">
                <a:latin typeface="Courier New" pitchFamily="49" charset="0"/>
              </a:rPr>
              <a:t>AvisosOrdenados</a:t>
            </a:r>
            <a:r>
              <a:rPr lang="es-AR" altLang="es-AR" sz="2600" b="1" dirty="0" smtClean="0">
                <a:latin typeface="Courier New" pitchFamily="49" charset="0"/>
              </a:rPr>
              <a:t>(</a:t>
            </a:r>
            <a:r>
              <a:rPr lang="es-AR" altLang="es-AR" sz="2600" b="1" dirty="0" err="1" smtClean="0">
                <a:latin typeface="Courier New" pitchFamily="49" charset="0"/>
              </a:rPr>
              <a:t>int</a:t>
            </a:r>
            <a:r>
              <a:rPr lang="es-AR" altLang="es-AR" sz="2600" b="1" dirty="0" smtClean="0">
                <a:latin typeface="Courier New" pitchFamily="49" charset="0"/>
              </a:rPr>
              <a:t> </a:t>
            </a:r>
            <a:r>
              <a:rPr lang="es-AR" altLang="es-AR" sz="2600" b="1" dirty="0" err="1">
                <a:latin typeface="Courier New" pitchFamily="49" charset="0"/>
              </a:rPr>
              <a:t>max</a:t>
            </a:r>
            <a:r>
              <a:rPr lang="es-AR" altLang="es-AR" sz="2600" b="1" dirty="0">
                <a:latin typeface="Courier New" pitchFamily="49" charset="0"/>
              </a:rPr>
              <a:t>){</a:t>
            </a:r>
          </a:p>
          <a:p>
            <a:pPr algn="l" eaLnBrk="1" hangingPunct="1">
              <a:spcBef>
                <a:spcPct val="0"/>
              </a:spcBef>
              <a:buFontTx/>
              <a:buNone/>
            </a:pPr>
            <a:r>
              <a:rPr lang="es-AR" altLang="es-AR" sz="2600" b="1" dirty="0">
                <a:latin typeface="Courier New" pitchFamily="49" charset="0"/>
              </a:rPr>
              <a:t>  T = new Aviso[</a:t>
            </a:r>
            <a:r>
              <a:rPr lang="es-AR" altLang="es-AR" sz="2600" b="1" dirty="0" err="1">
                <a:latin typeface="Courier New" pitchFamily="49" charset="0"/>
              </a:rPr>
              <a:t>max</a:t>
            </a:r>
            <a:r>
              <a:rPr lang="es-AR" altLang="es-AR" sz="2600" b="1" dirty="0">
                <a:latin typeface="Courier New" pitchFamily="49" charset="0"/>
              </a:rPr>
              <a:t>];</a:t>
            </a:r>
          </a:p>
          <a:p>
            <a:pPr algn="l" eaLnBrk="1" hangingPunct="1">
              <a:spcBef>
                <a:spcPct val="0"/>
              </a:spcBef>
              <a:buFontTx/>
              <a:buNone/>
            </a:pPr>
            <a:r>
              <a:rPr lang="es-AR" altLang="es-AR" sz="2600" b="1" dirty="0" smtClean="0">
                <a:latin typeface="Courier New" pitchFamily="49" charset="0"/>
              </a:rPr>
              <a:t>}</a:t>
            </a:r>
            <a:endParaRPr lang="es-AR" altLang="es-AR" sz="2600" b="1" dirty="0">
              <a:latin typeface="Courier New" pitchFamily="49" charset="0"/>
            </a:endParaRPr>
          </a:p>
        </p:txBody>
      </p:sp>
      <p:sp>
        <p:nvSpPr>
          <p:cNvPr id="6"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Tree>
    <p:extLst>
      <p:ext uri="{BB962C8B-B14F-4D97-AF65-F5344CB8AC3E}">
        <p14:creationId xmlns:p14="http://schemas.microsoft.com/office/powerpoint/2010/main" val="21462856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5827"/>
                                        </p:tgtEl>
                                        <p:attrNameLst>
                                          <p:attrName>style.visibility</p:attrName>
                                        </p:attrNameLst>
                                      </p:cBhvr>
                                      <p:to>
                                        <p:strVal val="visible"/>
                                      </p:to>
                                    </p:set>
                                    <p:animEffect transition="in" filter="box(in)">
                                      <p:cBhvr>
                                        <p:cTn id="7" dur="500"/>
                                        <p:tgtEl>
                                          <p:spTgt spid="2058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205827">
                                            <p:txEl>
                                              <p:pRg st="5" end="5"/>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205827">
                                            <p:txEl>
                                              <p:pRg st="6" end="6"/>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205827">
                                            <p:txEl>
                                              <p:pRg st="7" end="7"/>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20582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animBg="1"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dirty="0" err="1"/>
              <a:t>Introducción</a:t>
            </a:r>
            <a:r>
              <a:rPr lang="en-US" dirty="0"/>
              <a:t> a la </a:t>
            </a:r>
            <a:r>
              <a:rPr lang="en-US" dirty="0" err="1"/>
              <a:t>Programación</a:t>
            </a:r>
            <a:r>
              <a:rPr lang="en-US" dirty="0"/>
              <a:t> </a:t>
            </a:r>
            <a:r>
              <a:rPr lang="en-US" dirty="0" err="1"/>
              <a:t>Orientada</a:t>
            </a:r>
            <a:r>
              <a:rPr lang="en-US" dirty="0"/>
              <a:t> a </a:t>
            </a:r>
            <a:r>
              <a:rPr lang="en-US" dirty="0" err="1"/>
              <a:t>Objetos</a:t>
            </a:r>
            <a:endParaRPr lang="es-ES" dirty="0"/>
          </a:p>
        </p:txBody>
      </p:sp>
      <p:sp>
        <p:nvSpPr>
          <p:cNvPr id="29699" name="Text Box 2"/>
          <p:cNvSpPr txBox="1">
            <a:spLocks noChangeArrowheads="1"/>
          </p:cNvSpPr>
          <p:nvPr/>
        </p:nvSpPr>
        <p:spPr bwMode="auto">
          <a:xfrm>
            <a:off x="411163" y="1012924"/>
            <a:ext cx="7905253"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b="1" dirty="0">
                <a:latin typeface="Courier New" pitchFamily="49" charset="0"/>
              </a:rPr>
              <a:t> </a:t>
            </a:r>
            <a:r>
              <a:rPr lang="es-AR" altLang="es-AR" b="1" dirty="0" err="1">
                <a:latin typeface="Courier New" pitchFamily="49" charset="0"/>
              </a:rPr>
              <a:t>class</a:t>
            </a:r>
            <a:r>
              <a:rPr lang="es-AR" altLang="es-AR" b="1" dirty="0">
                <a:latin typeface="Courier New" pitchFamily="49" charset="0"/>
              </a:rPr>
              <a:t> </a:t>
            </a:r>
            <a:r>
              <a:rPr lang="es-AR" altLang="es-AR" b="1" dirty="0" smtClean="0">
                <a:latin typeface="Courier New" pitchFamily="49" charset="0"/>
              </a:rPr>
              <a:t>Agencia </a:t>
            </a:r>
            <a:r>
              <a:rPr lang="es-AR" altLang="es-AR" b="1" dirty="0">
                <a:latin typeface="Courier New" pitchFamily="49" charset="0"/>
              </a:rPr>
              <a:t>{</a:t>
            </a:r>
          </a:p>
          <a:p>
            <a:pPr algn="l" eaLnBrk="1" hangingPunct="1">
              <a:spcBef>
                <a:spcPct val="0"/>
              </a:spcBef>
              <a:buFontTx/>
              <a:buNone/>
            </a:pPr>
            <a:r>
              <a:rPr lang="es-AR" altLang="es-AR" b="1" dirty="0">
                <a:latin typeface="Courier New" pitchFamily="49" charset="0"/>
              </a:rPr>
              <a:t>…</a:t>
            </a:r>
          </a:p>
          <a:p>
            <a:pPr algn="l" eaLnBrk="1" hangingPunct="1">
              <a:spcBef>
                <a:spcPct val="0"/>
              </a:spcBef>
              <a:buFontTx/>
              <a:buNone/>
            </a:pPr>
            <a:r>
              <a:rPr lang="es-AR" altLang="es-AR" b="1" dirty="0">
                <a:latin typeface="Courier New" pitchFamily="49" charset="0"/>
              </a:rPr>
              <a:t>  </a:t>
            </a:r>
            <a:r>
              <a:rPr lang="es-AR" altLang="es-AR" b="1" dirty="0" err="1" smtClean="0">
                <a:latin typeface="Courier New" pitchFamily="49" charset="0"/>
              </a:rPr>
              <a:t>AvisosOrdenados</a:t>
            </a:r>
            <a:r>
              <a:rPr lang="es-AR" altLang="es-AR" b="1" dirty="0" smtClean="0">
                <a:latin typeface="Courier New" pitchFamily="49" charset="0"/>
              </a:rPr>
              <a:t> </a:t>
            </a:r>
            <a:r>
              <a:rPr lang="es-AR" altLang="es-AR" b="1" dirty="0">
                <a:latin typeface="Courier New" pitchFamily="49" charset="0"/>
              </a:rPr>
              <a:t>a;</a:t>
            </a:r>
          </a:p>
          <a:p>
            <a:pPr algn="l" eaLnBrk="1" hangingPunct="1">
              <a:spcBef>
                <a:spcPct val="0"/>
              </a:spcBef>
              <a:buFontTx/>
              <a:buNone/>
            </a:pPr>
            <a:r>
              <a:rPr lang="es-AR" altLang="es-AR" b="1" dirty="0">
                <a:latin typeface="Courier New" pitchFamily="49" charset="0"/>
              </a:rPr>
              <a:t>  </a:t>
            </a:r>
            <a:r>
              <a:rPr lang="es-AR" altLang="es-AR" b="1" dirty="0" err="1">
                <a:latin typeface="Courier New" pitchFamily="49" charset="0"/>
              </a:rPr>
              <a:t>AvisoImpreso</a:t>
            </a:r>
            <a:r>
              <a:rPr lang="es-AR" altLang="es-AR" b="1" dirty="0">
                <a:latin typeface="Courier New" pitchFamily="49" charset="0"/>
              </a:rPr>
              <a:t> </a:t>
            </a:r>
            <a:r>
              <a:rPr lang="es-AR" altLang="es-AR" b="1" dirty="0" err="1">
                <a:latin typeface="Courier New" pitchFamily="49" charset="0"/>
              </a:rPr>
              <a:t>ai</a:t>
            </a:r>
            <a:r>
              <a:rPr lang="es-AR" altLang="es-AR" b="1" dirty="0">
                <a:latin typeface="Courier New" pitchFamily="49" charset="0"/>
              </a:rPr>
              <a:t>;</a:t>
            </a:r>
          </a:p>
          <a:p>
            <a:pPr algn="l" eaLnBrk="1" hangingPunct="1">
              <a:spcBef>
                <a:spcPct val="0"/>
              </a:spcBef>
              <a:buFontTx/>
              <a:buNone/>
            </a:pPr>
            <a:r>
              <a:rPr lang="es-AR" altLang="es-AR" b="1" dirty="0">
                <a:latin typeface="Courier New" pitchFamily="49" charset="0"/>
              </a:rPr>
              <a:t>  </a:t>
            </a:r>
            <a:r>
              <a:rPr lang="es-AR" altLang="es-AR" b="1" dirty="0" err="1">
                <a:latin typeface="Courier New" pitchFamily="49" charset="0"/>
              </a:rPr>
              <a:t>AvisoRadioTV</a:t>
            </a:r>
            <a:r>
              <a:rPr lang="es-AR" altLang="es-AR" b="1" dirty="0">
                <a:latin typeface="Courier New" pitchFamily="49" charset="0"/>
              </a:rPr>
              <a:t>  </a:t>
            </a:r>
            <a:r>
              <a:rPr lang="es-AR" altLang="es-AR" b="1" dirty="0" err="1">
                <a:latin typeface="Courier New" pitchFamily="49" charset="0"/>
              </a:rPr>
              <a:t>artv</a:t>
            </a:r>
            <a:r>
              <a:rPr lang="es-AR" altLang="es-AR" b="1" dirty="0">
                <a:latin typeface="Courier New" pitchFamily="49" charset="0"/>
              </a:rPr>
              <a:t>;         </a:t>
            </a:r>
          </a:p>
          <a:p>
            <a:pPr algn="l" eaLnBrk="1" hangingPunct="1">
              <a:spcBef>
                <a:spcPct val="0"/>
              </a:spcBef>
              <a:buFontTx/>
              <a:buNone/>
            </a:pPr>
            <a:r>
              <a:rPr lang="es-AR" altLang="es-AR" b="1" dirty="0">
                <a:latin typeface="Courier New" pitchFamily="49" charset="0"/>
              </a:rPr>
              <a:t>  a = new </a:t>
            </a:r>
            <a:r>
              <a:rPr lang="es-AR" altLang="es-AR" b="1" dirty="0" err="1" smtClean="0">
                <a:latin typeface="Courier New" pitchFamily="49" charset="0"/>
              </a:rPr>
              <a:t>AvisosOrdenados</a:t>
            </a:r>
            <a:r>
              <a:rPr lang="es-AR" altLang="es-AR" b="1" dirty="0" smtClean="0">
                <a:latin typeface="Courier New" pitchFamily="49" charset="0"/>
              </a:rPr>
              <a:t>(10</a:t>
            </a:r>
            <a:r>
              <a:rPr lang="es-AR" altLang="es-AR" b="1" dirty="0">
                <a:latin typeface="Courier New" pitchFamily="49" charset="0"/>
              </a:rPr>
              <a:t>);</a:t>
            </a:r>
          </a:p>
          <a:p>
            <a:pPr algn="l" eaLnBrk="1" hangingPunct="1">
              <a:spcBef>
                <a:spcPct val="0"/>
              </a:spcBef>
              <a:buFontTx/>
              <a:buNone/>
            </a:pPr>
            <a:r>
              <a:rPr lang="es-AR" altLang="es-AR" b="1" dirty="0">
                <a:latin typeface="Courier New" pitchFamily="49" charset="0"/>
              </a:rPr>
              <a:t>  </a:t>
            </a:r>
            <a:r>
              <a:rPr lang="es-AR" altLang="es-AR" b="1" dirty="0" err="1">
                <a:latin typeface="Courier New" pitchFamily="49" charset="0"/>
              </a:rPr>
              <a:t>artv</a:t>
            </a:r>
            <a:r>
              <a:rPr lang="es-AR" altLang="es-AR" b="1" dirty="0">
                <a:latin typeface="Courier New" pitchFamily="49" charset="0"/>
              </a:rPr>
              <a:t> = new </a:t>
            </a:r>
            <a:r>
              <a:rPr lang="es-AR" altLang="es-AR" b="1" dirty="0" err="1">
                <a:latin typeface="Courier New" pitchFamily="49" charset="0"/>
              </a:rPr>
              <a:t>AvisoRadioTV</a:t>
            </a:r>
            <a:r>
              <a:rPr lang="es-AR" altLang="es-AR" b="1" dirty="0">
                <a:latin typeface="Courier New" pitchFamily="49" charset="0"/>
              </a:rPr>
              <a:t> (…);</a:t>
            </a:r>
          </a:p>
          <a:p>
            <a:pPr algn="l" eaLnBrk="1" hangingPunct="1">
              <a:spcBef>
                <a:spcPct val="0"/>
              </a:spcBef>
              <a:buFontTx/>
              <a:buNone/>
            </a:pPr>
            <a:r>
              <a:rPr lang="es-AR" altLang="es-AR" b="1" dirty="0">
                <a:latin typeface="Courier New" pitchFamily="49" charset="0"/>
              </a:rPr>
              <a:t>  </a:t>
            </a:r>
            <a:r>
              <a:rPr lang="es-AR" altLang="es-AR" b="1" dirty="0" err="1">
                <a:latin typeface="Courier New" pitchFamily="49" charset="0"/>
              </a:rPr>
              <a:t>ai</a:t>
            </a:r>
            <a:r>
              <a:rPr lang="es-AR" altLang="es-AR" b="1" dirty="0">
                <a:latin typeface="Courier New" pitchFamily="49" charset="0"/>
              </a:rPr>
              <a:t> = new </a:t>
            </a:r>
            <a:r>
              <a:rPr lang="es-AR" altLang="es-AR" b="1" dirty="0" err="1">
                <a:latin typeface="Courier New" pitchFamily="49" charset="0"/>
              </a:rPr>
              <a:t>AvisoImpreso</a:t>
            </a:r>
            <a:r>
              <a:rPr lang="es-AR" altLang="es-AR" b="1" dirty="0">
                <a:latin typeface="Courier New" pitchFamily="49" charset="0"/>
              </a:rPr>
              <a:t> (…);</a:t>
            </a:r>
          </a:p>
          <a:p>
            <a:pPr algn="l" eaLnBrk="1" hangingPunct="1">
              <a:spcBef>
                <a:spcPct val="0"/>
              </a:spcBef>
              <a:buFontTx/>
              <a:buNone/>
            </a:pPr>
            <a:r>
              <a:rPr lang="es-AR" altLang="es-AR" b="1" dirty="0">
                <a:latin typeface="Courier New" pitchFamily="49" charset="0"/>
              </a:rPr>
              <a:t>  </a:t>
            </a:r>
            <a:r>
              <a:rPr lang="es-AR" altLang="es-AR" b="1" dirty="0" err="1">
                <a:latin typeface="Courier New" pitchFamily="49" charset="0"/>
              </a:rPr>
              <a:t>if</a:t>
            </a:r>
            <a:r>
              <a:rPr lang="es-AR" altLang="es-AR" b="1" dirty="0">
                <a:latin typeface="Courier New" pitchFamily="49" charset="0"/>
              </a:rPr>
              <a:t> (!</a:t>
            </a:r>
            <a:r>
              <a:rPr lang="es-AR" altLang="es-AR" b="1" dirty="0" err="1">
                <a:latin typeface="Courier New" pitchFamily="49" charset="0"/>
              </a:rPr>
              <a:t>a.estaLlena</a:t>
            </a:r>
            <a:r>
              <a:rPr lang="es-AR" altLang="es-AR" b="1" dirty="0">
                <a:latin typeface="Courier New" pitchFamily="49" charset="0"/>
              </a:rPr>
              <a:t>() &amp;&amp; </a:t>
            </a:r>
            <a:r>
              <a:rPr lang="es-AR" altLang="es-AR" b="1" dirty="0" smtClean="0">
                <a:latin typeface="Courier New" pitchFamily="49" charset="0"/>
              </a:rPr>
              <a:t>   	 	 	!</a:t>
            </a:r>
            <a:r>
              <a:rPr lang="es-AR" altLang="es-AR" b="1" dirty="0" err="1">
                <a:latin typeface="Courier New" pitchFamily="49" charset="0"/>
              </a:rPr>
              <a:t>a.pertenece</a:t>
            </a:r>
            <a:r>
              <a:rPr lang="es-AR" altLang="es-AR" b="1" dirty="0">
                <a:latin typeface="Courier New" pitchFamily="49" charset="0"/>
              </a:rPr>
              <a:t>(</a:t>
            </a:r>
            <a:r>
              <a:rPr lang="es-AR" altLang="es-AR" b="1" dirty="0" err="1">
                <a:latin typeface="Courier New" pitchFamily="49" charset="0"/>
              </a:rPr>
              <a:t>artv</a:t>
            </a:r>
            <a:r>
              <a:rPr lang="es-AR" altLang="es-AR" b="1" dirty="0">
                <a:latin typeface="Courier New" pitchFamily="49" charset="0"/>
              </a:rPr>
              <a:t>))     	</a:t>
            </a:r>
            <a:endParaRPr lang="es-AR" altLang="es-AR" b="1" dirty="0" smtClean="0">
              <a:latin typeface="Courier New" pitchFamily="49" charset="0"/>
            </a:endParaRPr>
          </a:p>
          <a:p>
            <a:pPr algn="l" eaLnBrk="1" hangingPunct="1">
              <a:spcBef>
                <a:spcPct val="0"/>
              </a:spcBef>
              <a:buFontTx/>
              <a:buNone/>
            </a:pPr>
            <a:r>
              <a:rPr lang="es-AR" altLang="es-AR" b="1" dirty="0">
                <a:latin typeface="Courier New" pitchFamily="49" charset="0"/>
              </a:rPr>
              <a:t> </a:t>
            </a:r>
            <a:r>
              <a:rPr lang="es-AR" altLang="es-AR" b="1" dirty="0" smtClean="0">
                <a:latin typeface="Courier New" pitchFamily="49" charset="0"/>
              </a:rPr>
              <a:t>      </a:t>
            </a:r>
            <a:r>
              <a:rPr lang="es-AR" altLang="es-AR" b="1" dirty="0" err="1" smtClean="0">
                <a:latin typeface="Courier New" pitchFamily="49" charset="0"/>
              </a:rPr>
              <a:t>a.insertar</a:t>
            </a:r>
            <a:r>
              <a:rPr lang="es-AR" altLang="es-AR" b="1" dirty="0" smtClean="0">
                <a:latin typeface="Courier New" pitchFamily="49" charset="0"/>
              </a:rPr>
              <a:t>(</a:t>
            </a:r>
            <a:r>
              <a:rPr lang="es-AR" altLang="es-AR" b="1" dirty="0" err="1" smtClean="0">
                <a:solidFill>
                  <a:srgbClr val="FF0000"/>
                </a:solidFill>
                <a:latin typeface="Courier New" pitchFamily="49" charset="0"/>
              </a:rPr>
              <a:t>artv</a:t>
            </a:r>
            <a:r>
              <a:rPr lang="es-AR" altLang="es-AR" b="1" dirty="0">
                <a:latin typeface="Courier New" pitchFamily="49" charset="0"/>
              </a:rPr>
              <a:t>);</a:t>
            </a:r>
            <a:endParaRPr lang="es-AR" altLang="es-AR" sz="2800" dirty="0"/>
          </a:p>
          <a:p>
            <a:pPr algn="l" eaLnBrk="1" hangingPunct="1">
              <a:spcBef>
                <a:spcPct val="50000"/>
              </a:spcBef>
              <a:buFontTx/>
              <a:buNone/>
            </a:pPr>
            <a:r>
              <a:rPr lang="es-AR" altLang="es-AR" sz="2800" dirty="0"/>
              <a:t> </a:t>
            </a:r>
          </a:p>
        </p:txBody>
      </p:sp>
      <p:sp>
        <p:nvSpPr>
          <p:cNvPr id="6" name="2 Subtítulo"/>
          <p:cNvSpPr>
            <a:spLocks noGrp="1"/>
          </p:cNvSpPr>
          <p:nvPr>
            <p:ph type="subTitle" idx="1"/>
          </p:nvPr>
        </p:nvSpPr>
        <p:spPr>
          <a:xfrm>
            <a:off x="784460" y="5395571"/>
            <a:ext cx="7158658" cy="1444972"/>
          </a:xfrm>
          <a:ln>
            <a:noFill/>
            <a:miter lim="800000"/>
            <a:headEnd/>
            <a:tailEnd/>
          </a:ln>
        </p:spPr>
        <p:txBody>
          <a:bodyPr>
            <a:noAutofit/>
          </a:bodyPr>
          <a:lstStyle/>
          <a:p>
            <a:pPr algn="l" eaLnBrk="1" hangingPunct="1"/>
            <a:r>
              <a:rPr lang="es-ES_tradnl" altLang="es-AR" sz="2800" dirty="0" smtClean="0">
                <a:solidFill>
                  <a:schemeClr val="tx1"/>
                </a:solidFill>
              </a:rPr>
              <a:t>Recorre la colección para decidir si pertenece y luego nuevamente para insertar ordenadamente.</a:t>
            </a:r>
          </a:p>
        </p:txBody>
      </p:sp>
      <p:sp>
        <p:nvSpPr>
          <p:cNvPr id="7"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Tree>
    <p:extLst>
      <p:ext uri="{BB962C8B-B14F-4D97-AF65-F5344CB8AC3E}">
        <p14:creationId xmlns:p14="http://schemas.microsoft.com/office/powerpoint/2010/main" val="2657679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dirty="0" err="1"/>
              <a:t>Introducción</a:t>
            </a:r>
            <a:r>
              <a:rPr lang="en-US" dirty="0"/>
              <a:t> a la </a:t>
            </a:r>
            <a:r>
              <a:rPr lang="en-US" dirty="0" err="1"/>
              <a:t>Programación</a:t>
            </a:r>
            <a:r>
              <a:rPr lang="en-US" dirty="0"/>
              <a:t> </a:t>
            </a:r>
            <a:r>
              <a:rPr lang="en-US" dirty="0" err="1"/>
              <a:t>Orientada</a:t>
            </a:r>
            <a:r>
              <a:rPr lang="en-US" dirty="0"/>
              <a:t> a </a:t>
            </a:r>
            <a:r>
              <a:rPr lang="en-US" dirty="0" err="1"/>
              <a:t>Objetos</a:t>
            </a:r>
            <a:endParaRPr lang="es-ES" dirty="0"/>
          </a:p>
        </p:txBody>
      </p:sp>
      <p:sp>
        <p:nvSpPr>
          <p:cNvPr id="29699" name="Text Box 2"/>
          <p:cNvSpPr txBox="1">
            <a:spLocks noChangeArrowheads="1"/>
          </p:cNvSpPr>
          <p:nvPr/>
        </p:nvSpPr>
        <p:spPr bwMode="auto">
          <a:xfrm>
            <a:off x="411163" y="1012924"/>
            <a:ext cx="7905253"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b="1" dirty="0">
                <a:latin typeface="Courier New" pitchFamily="49" charset="0"/>
              </a:rPr>
              <a:t> </a:t>
            </a:r>
            <a:r>
              <a:rPr lang="es-AR" altLang="es-AR" b="1" dirty="0" err="1">
                <a:latin typeface="Courier New" pitchFamily="49" charset="0"/>
              </a:rPr>
              <a:t>class</a:t>
            </a:r>
            <a:r>
              <a:rPr lang="es-AR" altLang="es-AR" b="1" dirty="0">
                <a:latin typeface="Courier New" pitchFamily="49" charset="0"/>
              </a:rPr>
              <a:t> </a:t>
            </a:r>
            <a:r>
              <a:rPr lang="es-AR" altLang="es-AR" b="1" dirty="0" smtClean="0">
                <a:latin typeface="Courier New" pitchFamily="49" charset="0"/>
              </a:rPr>
              <a:t>Agencia </a:t>
            </a:r>
            <a:r>
              <a:rPr lang="es-AR" altLang="es-AR" b="1" dirty="0">
                <a:latin typeface="Courier New" pitchFamily="49" charset="0"/>
              </a:rPr>
              <a:t>{</a:t>
            </a:r>
          </a:p>
          <a:p>
            <a:pPr algn="l" eaLnBrk="1" hangingPunct="1">
              <a:spcBef>
                <a:spcPct val="0"/>
              </a:spcBef>
              <a:buFontTx/>
              <a:buNone/>
            </a:pPr>
            <a:r>
              <a:rPr lang="es-AR" altLang="es-AR" b="1" dirty="0">
                <a:latin typeface="Courier New" pitchFamily="49" charset="0"/>
              </a:rPr>
              <a:t>…</a:t>
            </a:r>
          </a:p>
          <a:p>
            <a:pPr algn="l" eaLnBrk="1" hangingPunct="1">
              <a:spcBef>
                <a:spcPct val="0"/>
              </a:spcBef>
              <a:buFontTx/>
              <a:buNone/>
            </a:pPr>
            <a:r>
              <a:rPr lang="es-AR" altLang="es-AR" b="1" dirty="0">
                <a:latin typeface="Courier New" pitchFamily="49" charset="0"/>
              </a:rPr>
              <a:t>  </a:t>
            </a:r>
            <a:r>
              <a:rPr lang="es-AR" altLang="es-AR" b="1" dirty="0" err="1" smtClean="0">
                <a:latin typeface="Courier New" pitchFamily="49" charset="0"/>
              </a:rPr>
              <a:t>AvisosOrdenados</a:t>
            </a:r>
            <a:r>
              <a:rPr lang="es-AR" altLang="es-AR" b="1" dirty="0" smtClean="0">
                <a:latin typeface="Courier New" pitchFamily="49" charset="0"/>
              </a:rPr>
              <a:t> </a:t>
            </a:r>
            <a:r>
              <a:rPr lang="es-AR" altLang="es-AR" b="1" dirty="0">
                <a:latin typeface="Courier New" pitchFamily="49" charset="0"/>
              </a:rPr>
              <a:t>a;</a:t>
            </a:r>
          </a:p>
          <a:p>
            <a:pPr algn="l" eaLnBrk="1" hangingPunct="1">
              <a:spcBef>
                <a:spcPct val="0"/>
              </a:spcBef>
              <a:buFontTx/>
              <a:buNone/>
            </a:pPr>
            <a:r>
              <a:rPr lang="es-AR" altLang="es-AR" b="1" dirty="0">
                <a:latin typeface="Courier New" pitchFamily="49" charset="0"/>
              </a:rPr>
              <a:t>  </a:t>
            </a:r>
            <a:r>
              <a:rPr lang="es-AR" altLang="es-AR" b="1" dirty="0" err="1">
                <a:latin typeface="Courier New" pitchFamily="49" charset="0"/>
              </a:rPr>
              <a:t>AvisoImpreso</a:t>
            </a:r>
            <a:r>
              <a:rPr lang="es-AR" altLang="es-AR" b="1" dirty="0">
                <a:latin typeface="Courier New" pitchFamily="49" charset="0"/>
              </a:rPr>
              <a:t> </a:t>
            </a:r>
            <a:r>
              <a:rPr lang="es-AR" altLang="es-AR" b="1" dirty="0" err="1">
                <a:latin typeface="Courier New" pitchFamily="49" charset="0"/>
              </a:rPr>
              <a:t>ai</a:t>
            </a:r>
            <a:r>
              <a:rPr lang="es-AR" altLang="es-AR" b="1" dirty="0">
                <a:latin typeface="Courier New" pitchFamily="49" charset="0"/>
              </a:rPr>
              <a:t>;</a:t>
            </a:r>
          </a:p>
          <a:p>
            <a:pPr algn="l" eaLnBrk="1" hangingPunct="1">
              <a:spcBef>
                <a:spcPct val="0"/>
              </a:spcBef>
              <a:buFontTx/>
              <a:buNone/>
            </a:pPr>
            <a:r>
              <a:rPr lang="es-AR" altLang="es-AR" b="1" dirty="0">
                <a:latin typeface="Courier New" pitchFamily="49" charset="0"/>
              </a:rPr>
              <a:t>  </a:t>
            </a:r>
            <a:r>
              <a:rPr lang="es-AR" altLang="es-AR" b="1" dirty="0" err="1">
                <a:latin typeface="Courier New" pitchFamily="49" charset="0"/>
              </a:rPr>
              <a:t>AvisoRadioTV</a:t>
            </a:r>
            <a:r>
              <a:rPr lang="es-AR" altLang="es-AR" b="1" dirty="0">
                <a:latin typeface="Courier New" pitchFamily="49" charset="0"/>
              </a:rPr>
              <a:t>  </a:t>
            </a:r>
            <a:r>
              <a:rPr lang="es-AR" altLang="es-AR" b="1" dirty="0" err="1">
                <a:latin typeface="Courier New" pitchFamily="49" charset="0"/>
              </a:rPr>
              <a:t>artv</a:t>
            </a:r>
            <a:r>
              <a:rPr lang="es-AR" altLang="es-AR" b="1" dirty="0">
                <a:latin typeface="Courier New" pitchFamily="49" charset="0"/>
              </a:rPr>
              <a:t>;         </a:t>
            </a:r>
          </a:p>
          <a:p>
            <a:pPr algn="l" eaLnBrk="1" hangingPunct="1">
              <a:spcBef>
                <a:spcPct val="0"/>
              </a:spcBef>
              <a:buFontTx/>
              <a:buNone/>
            </a:pPr>
            <a:r>
              <a:rPr lang="es-AR" altLang="es-AR" b="1" dirty="0">
                <a:latin typeface="Courier New" pitchFamily="49" charset="0"/>
              </a:rPr>
              <a:t>  a = new </a:t>
            </a:r>
            <a:r>
              <a:rPr lang="es-AR" altLang="es-AR" b="1" dirty="0" err="1" smtClean="0">
                <a:latin typeface="Courier New" pitchFamily="49" charset="0"/>
              </a:rPr>
              <a:t>AvisosOrdenados</a:t>
            </a:r>
            <a:r>
              <a:rPr lang="es-AR" altLang="es-AR" b="1" dirty="0" smtClean="0">
                <a:latin typeface="Courier New" pitchFamily="49" charset="0"/>
              </a:rPr>
              <a:t>(10</a:t>
            </a:r>
            <a:r>
              <a:rPr lang="es-AR" altLang="es-AR" b="1" dirty="0">
                <a:latin typeface="Courier New" pitchFamily="49" charset="0"/>
              </a:rPr>
              <a:t>);</a:t>
            </a:r>
          </a:p>
          <a:p>
            <a:pPr algn="l" eaLnBrk="1" hangingPunct="1">
              <a:spcBef>
                <a:spcPct val="0"/>
              </a:spcBef>
              <a:buFontTx/>
              <a:buNone/>
            </a:pPr>
            <a:r>
              <a:rPr lang="es-AR" altLang="es-AR" b="1" dirty="0">
                <a:latin typeface="Courier New" pitchFamily="49" charset="0"/>
              </a:rPr>
              <a:t>  </a:t>
            </a:r>
            <a:r>
              <a:rPr lang="es-AR" altLang="es-AR" b="1" dirty="0" err="1">
                <a:latin typeface="Courier New" pitchFamily="49" charset="0"/>
              </a:rPr>
              <a:t>artv</a:t>
            </a:r>
            <a:r>
              <a:rPr lang="es-AR" altLang="es-AR" b="1" dirty="0">
                <a:latin typeface="Courier New" pitchFamily="49" charset="0"/>
              </a:rPr>
              <a:t> = new </a:t>
            </a:r>
            <a:r>
              <a:rPr lang="es-AR" altLang="es-AR" b="1" dirty="0" err="1">
                <a:latin typeface="Courier New" pitchFamily="49" charset="0"/>
              </a:rPr>
              <a:t>AvisoRadioTV</a:t>
            </a:r>
            <a:r>
              <a:rPr lang="es-AR" altLang="es-AR" b="1" dirty="0">
                <a:latin typeface="Courier New" pitchFamily="49" charset="0"/>
              </a:rPr>
              <a:t> (…);</a:t>
            </a:r>
          </a:p>
          <a:p>
            <a:pPr algn="l" eaLnBrk="1" hangingPunct="1">
              <a:spcBef>
                <a:spcPct val="0"/>
              </a:spcBef>
              <a:buFontTx/>
              <a:buNone/>
            </a:pPr>
            <a:r>
              <a:rPr lang="es-AR" altLang="es-AR" b="1" dirty="0">
                <a:latin typeface="Courier New" pitchFamily="49" charset="0"/>
              </a:rPr>
              <a:t>  </a:t>
            </a:r>
            <a:r>
              <a:rPr lang="es-AR" altLang="es-AR" b="1" dirty="0" err="1">
                <a:latin typeface="Courier New" pitchFamily="49" charset="0"/>
              </a:rPr>
              <a:t>ai</a:t>
            </a:r>
            <a:r>
              <a:rPr lang="es-AR" altLang="es-AR" b="1" dirty="0">
                <a:latin typeface="Courier New" pitchFamily="49" charset="0"/>
              </a:rPr>
              <a:t> = new </a:t>
            </a:r>
            <a:r>
              <a:rPr lang="es-AR" altLang="es-AR" b="1" dirty="0" err="1">
                <a:latin typeface="Courier New" pitchFamily="49" charset="0"/>
              </a:rPr>
              <a:t>AvisoImpreso</a:t>
            </a:r>
            <a:r>
              <a:rPr lang="es-AR" altLang="es-AR" b="1" dirty="0">
                <a:latin typeface="Courier New" pitchFamily="49" charset="0"/>
              </a:rPr>
              <a:t> (…);</a:t>
            </a:r>
          </a:p>
          <a:p>
            <a:pPr algn="l" eaLnBrk="1" hangingPunct="1">
              <a:spcBef>
                <a:spcPct val="0"/>
              </a:spcBef>
              <a:buFontTx/>
              <a:buNone/>
            </a:pPr>
            <a:r>
              <a:rPr lang="es-AR" altLang="es-AR" b="1" dirty="0">
                <a:latin typeface="Courier New" pitchFamily="49" charset="0"/>
              </a:rPr>
              <a:t>  </a:t>
            </a:r>
            <a:r>
              <a:rPr lang="es-AR" altLang="es-AR" b="1" dirty="0" err="1">
                <a:latin typeface="Courier New" pitchFamily="49" charset="0"/>
              </a:rPr>
              <a:t>if</a:t>
            </a:r>
            <a:r>
              <a:rPr lang="es-AR" altLang="es-AR" b="1" dirty="0">
                <a:latin typeface="Courier New" pitchFamily="49" charset="0"/>
              </a:rPr>
              <a:t> (!</a:t>
            </a:r>
            <a:r>
              <a:rPr lang="es-AR" altLang="es-AR" b="1" dirty="0" err="1">
                <a:latin typeface="Courier New" pitchFamily="49" charset="0"/>
              </a:rPr>
              <a:t>a.estaLlena</a:t>
            </a:r>
            <a:r>
              <a:rPr lang="es-AR" altLang="es-AR" b="1" dirty="0">
                <a:latin typeface="Courier New" pitchFamily="49" charset="0"/>
              </a:rPr>
              <a:t>() &amp;&amp; </a:t>
            </a:r>
            <a:r>
              <a:rPr lang="es-AR" altLang="es-AR" b="1" dirty="0" smtClean="0">
                <a:latin typeface="Courier New" pitchFamily="49" charset="0"/>
              </a:rPr>
              <a:t>   	 	 	!</a:t>
            </a:r>
            <a:r>
              <a:rPr lang="es-AR" altLang="es-AR" b="1" dirty="0" err="1">
                <a:latin typeface="Courier New" pitchFamily="49" charset="0"/>
              </a:rPr>
              <a:t>a.pertenece</a:t>
            </a:r>
            <a:r>
              <a:rPr lang="es-AR" altLang="es-AR" b="1" dirty="0">
                <a:latin typeface="Courier New" pitchFamily="49" charset="0"/>
              </a:rPr>
              <a:t>(</a:t>
            </a:r>
            <a:r>
              <a:rPr lang="es-AR" altLang="es-AR" b="1" dirty="0" err="1">
                <a:latin typeface="Courier New" pitchFamily="49" charset="0"/>
              </a:rPr>
              <a:t>artv</a:t>
            </a:r>
            <a:r>
              <a:rPr lang="es-AR" altLang="es-AR" b="1" dirty="0">
                <a:latin typeface="Courier New" pitchFamily="49" charset="0"/>
              </a:rPr>
              <a:t>))     	</a:t>
            </a:r>
            <a:endParaRPr lang="es-AR" altLang="es-AR" b="1" dirty="0" smtClean="0">
              <a:latin typeface="Courier New" pitchFamily="49" charset="0"/>
            </a:endParaRPr>
          </a:p>
          <a:p>
            <a:pPr algn="l" eaLnBrk="1" hangingPunct="1">
              <a:spcBef>
                <a:spcPct val="0"/>
              </a:spcBef>
              <a:buFontTx/>
              <a:buNone/>
            </a:pPr>
            <a:r>
              <a:rPr lang="es-AR" altLang="es-AR" b="1" dirty="0">
                <a:latin typeface="Courier New" pitchFamily="49" charset="0"/>
              </a:rPr>
              <a:t> </a:t>
            </a:r>
            <a:r>
              <a:rPr lang="es-AR" altLang="es-AR" b="1" dirty="0" smtClean="0">
                <a:latin typeface="Courier New" pitchFamily="49" charset="0"/>
              </a:rPr>
              <a:t>      	</a:t>
            </a:r>
            <a:r>
              <a:rPr lang="es-AR" altLang="es-AR" b="1" dirty="0" err="1" smtClean="0">
                <a:latin typeface="Courier New" pitchFamily="49" charset="0"/>
              </a:rPr>
              <a:t>a.insertar</a:t>
            </a:r>
            <a:r>
              <a:rPr lang="es-AR" altLang="es-AR" b="1" dirty="0" smtClean="0">
                <a:latin typeface="Courier New" pitchFamily="49" charset="0"/>
              </a:rPr>
              <a:t>(</a:t>
            </a:r>
            <a:r>
              <a:rPr lang="es-AR" altLang="es-AR" b="1" dirty="0" err="1">
                <a:solidFill>
                  <a:srgbClr val="FF0000"/>
                </a:solidFill>
                <a:latin typeface="Courier New" pitchFamily="49" charset="0"/>
              </a:rPr>
              <a:t>artv</a:t>
            </a:r>
            <a:r>
              <a:rPr lang="es-AR" altLang="es-AR" b="1" dirty="0" smtClean="0">
                <a:latin typeface="Courier New" pitchFamily="49" charset="0"/>
              </a:rPr>
              <a:t>);</a:t>
            </a:r>
          </a:p>
          <a:p>
            <a:pPr algn="l" eaLnBrk="1" hangingPunct="1">
              <a:spcBef>
                <a:spcPct val="0"/>
              </a:spcBef>
              <a:buFontTx/>
              <a:buNone/>
            </a:pPr>
            <a:r>
              <a:rPr lang="es-AR" altLang="es-AR" dirty="0">
                <a:solidFill>
                  <a:prstClr val="black"/>
                </a:solidFill>
                <a:latin typeface="Calibri"/>
              </a:rPr>
              <a:t> </a:t>
            </a:r>
            <a:r>
              <a:rPr lang="es-AR" altLang="es-AR" dirty="0" smtClean="0">
                <a:solidFill>
                  <a:prstClr val="black"/>
                </a:solidFill>
                <a:latin typeface="Calibri"/>
              </a:rPr>
              <a:t>   </a:t>
            </a:r>
            <a:r>
              <a:rPr lang="es-AR" altLang="es-AR" b="1" dirty="0" err="1" smtClean="0">
                <a:solidFill>
                  <a:prstClr val="black"/>
                </a:solidFill>
                <a:latin typeface="Courier New" pitchFamily="49" charset="0"/>
              </a:rPr>
              <a:t>if</a:t>
            </a:r>
            <a:r>
              <a:rPr lang="es-AR" altLang="es-AR" b="1" dirty="0" smtClean="0">
                <a:solidFill>
                  <a:prstClr val="black"/>
                </a:solidFill>
                <a:latin typeface="Courier New" pitchFamily="49" charset="0"/>
              </a:rPr>
              <a:t> </a:t>
            </a:r>
            <a:r>
              <a:rPr lang="es-AR" altLang="es-AR" b="1" dirty="0">
                <a:solidFill>
                  <a:prstClr val="black"/>
                </a:solidFill>
                <a:latin typeface="Courier New" pitchFamily="49" charset="0"/>
              </a:rPr>
              <a:t>(!</a:t>
            </a:r>
            <a:r>
              <a:rPr lang="es-AR" altLang="es-AR" b="1" dirty="0" err="1">
                <a:solidFill>
                  <a:prstClr val="black"/>
                </a:solidFill>
                <a:latin typeface="Courier New" pitchFamily="49" charset="0"/>
              </a:rPr>
              <a:t>a.estaLlena</a:t>
            </a:r>
            <a:r>
              <a:rPr lang="es-AR" altLang="es-AR" b="1" dirty="0">
                <a:solidFill>
                  <a:prstClr val="black"/>
                </a:solidFill>
                <a:latin typeface="Courier New" pitchFamily="49" charset="0"/>
              </a:rPr>
              <a:t>() &amp;&amp; </a:t>
            </a:r>
            <a:r>
              <a:rPr lang="es-AR" altLang="es-AR" b="1" dirty="0" smtClean="0">
                <a:solidFill>
                  <a:prstClr val="black"/>
                </a:solidFill>
                <a:latin typeface="Courier New" pitchFamily="49" charset="0"/>
              </a:rPr>
              <a:t>   	!</a:t>
            </a:r>
            <a:r>
              <a:rPr lang="es-AR" altLang="es-AR" b="1" dirty="0" err="1" smtClean="0">
                <a:solidFill>
                  <a:prstClr val="black"/>
                </a:solidFill>
                <a:latin typeface="Courier New" pitchFamily="49" charset="0"/>
              </a:rPr>
              <a:t>a.pertenece</a:t>
            </a:r>
            <a:r>
              <a:rPr lang="es-AR" altLang="es-AR" b="1" dirty="0" smtClean="0">
                <a:solidFill>
                  <a:prstClr val="black"/>
                </a:solidFill>
                <a:latin typeface="Courier New" pitchFamily="49" charset="0"/>
              </a:rPr>
              <a:t>(</a:t>
            </a:r>
            <a:r>
              <a:rPr lang="es-AR" altLang="es-AR" b="1" dirty="0" err="1" smtClean="0">
                <a:solidFill>
                  <a:prstClr val="black"/>
                </a:solidFill>
                <a:latin typeface="Courier New" pitchFamily="49" charset="0"/>
              </a:rPr>
              <a:t>ai</a:t>
            </a:r>
            <a:r>
              <a:rPr lang="es-AR" altLang="es-AR" b="1" dirty="0" smtClean="0">
                <a:solidFill>
                  <a:prstClr val="black"/>
                </a:solidFill>
                <a:latin typeface="Courier New" pitchFamily="49" charset="0"/>
              </a:rPr>
              <a:t>))     </a:t>
            </a:r>
            <a:r>
              <a:rPr lang="es-AR" altLang="es-AR" b="1" dirty="0">
                <a:solidFill>
                  <a:prstClr val="black"/>
                </a:solidFill>
                <a:latin typeface="Courier New" pitchFamily="49" charset="0"/>
              </a:rPr>
              <a:t>	</a:t>
            </a:r>
            <a:r>
              <a:rPr lang="es-AR" altLang="es-AR" b="1" dirty="0" smtClean="0">
                <a:solidFill>
                  <a:prstClr val="black"/>
                </a:solidFill>
                <a:latin typeface="Courier New" pitchFamily="49" charset="0"/>
              </a:rPr>
              <a:t>  	 			</a:t>
            </a:r>
            <a:r>
              <a:rPr lang="es-AR" altLang="es-AR" b="1" dirty="0" err="1" smtClean="0">
                <a:solidFill>
                  <a:prstClr val="black"/>
                </a:solidFill>
                <a:latin typeface="Courier New" pitchFamily="49" charset="0"/>
              </a:rPr>
              <a:t>a.insertar</a:t>
            </a:r>
            <a:r>
              <a:rPr lang="es-AR" altLang="es-AR" b="1" dirty="0" smtClean="0">
                <a:solidFill>
                  <a:prstClr val="black"/>
                </a:solidFill>
                <a:latin typeface="Courier New" pitchFamily="49" charset="0"/>
              </a:rPr>
              <a:t>(</a:t>
            </a:r>
            <a:r>
              <a:rPr lang="es-AR" altLang="es-AR" b="1" dirty="0" err="1" smtClean="0">
                <a:solidFill>
                  <a:srgbClr val="FF0000"/>
                </a:solidFill>
                <a:latin typeface="Courier New" pitchFamily="49" charset="0"/>
              </a:rPr>
              <a:t>ai</a:t>
            </a:r>
            <a:r>
              <a:rPr lang="es-AR" altLang="es-AR" b="1" dirty="0">
                <a:solidFill>
                  <a:prstClr val="black"/>
                </a:solidFill>
                <a:latin typeface="Courier New" pitchFamily="49" charset="0"/>
              </a:rPr>
              <a:t>); </a:t>
            </a:r>
            <a:endParaRPr lang="es-AR" altLang="es-AR" dirty="0"/>
          </a:p>
          <a:p>
            <a:pPr algn="l" eaLnBrk="1" hangingPunct="1">
              <a:spcBef>
                <a:spcPct val="50000"/>
              </a:spcBef>
              <a:buFontTx/>
              <a:buNone/>
            </a:pPr>
            <a:r>
              <a:rPr lang="es-AR" altLang="es-AR" sz="2800" dirty="0"/>
              <a:t> </a:t>
            </a:r>
          </a:p>
        </p:txBody>
      </p:sp>
      <p:sp>
        <p:nvSpPr>
          <p:cNvPr id="7"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
        <p:nvSpPr>
          <p:cNvPr id="8" name="7 Rectángulo"/>
          <p:cNvSpPr/>
          <p:nvPr/>
        </p:nvSpPr>
        <p:spPr>
          <a:xfrm>
            <a:off x="665626" y="6218148"/>
            <a:ext cx="5984331" cy="523220"/>
          </a:xfrm>
          <a:prstGeom prst="rect">
            <a:avLst/>
          </a:prstGeom>
        </p:spPr>
        <p:txBody>
          <a:bodyPr wrap="none">
            <a:spAutoFit/>
          </a:bodyPr>
          <a:lstStyle/>
          <a:p>
            <a:pPr lvl="0">
              <a:spcBef>
                <a:spcPct val="0"/>
              </a:spcBef>
            </a:pPr>
            <a:r>
              <a:rPr lang="es-ES_tradnl" altLang="es-AR" sz="2800" b="1" dirty="0">
                <a:solidFill>
                  <a:srgbClr val="FF0000"/>
                </a:solidFill>
                <a:latin typeface="Courier New" pitchFamily="49" charset="0"/>
              </a:rPr>
              <a:t> </a:t>
            </a:r>
            <a:r>
              <a:rPr lang="es-ES_tradnl" altLang="es-AR" sz="2800" b="1" dirty="0" err="1">
                <a:solidFill>
                  <a:srgbClr val="FF0000"/>
                </a:solidFill>
                <a:latin typeface="Courier New" pitchFamily="49" charset="0"/>
              </a:rPr>
              <a:t>float</a:t>
            </a:r>
            <a:r>
              <a:rPr lang="es-ES_tradnl" altLang="es-AR" sz="2800" b="1" dirty="0">
                <a:solidFill>
                  <a:srgbClr val="FF0000"/>
                </a:solidFill>
                <a:latin typeface="Courier New" pitchFamily="49" charset="0"/>
              </a:rPr>
              <a:t> </a:t>
            </a:r>
            <a:r>
              <a:rPr lang="es-ES_tradnl" altLang="es-AR" sz="2800" b="1" dirty="0" err="1">
                <a:solidFill>
                  <a:srgbClr val="FF0000"/>
                </a:solidFill>
                <a:latin typeface="Courier New" pitchFamily="49" charset="0"/>
              </a:rPr>
              <a:t>ct</a:t>
            </a:r>
            <a:r>
              <a:rPr lang="es-ES_tradnl" altLang="es-AR" sz="2800" b="1" dirty="0">
                <a:solidFill>
                  <a:srgbClr val="FF0000"/>
                </a:solidFill>
                <a:latin typeface="Courier New" pitchFamily="49" charset="0"/>
              </a:rPr>
              <a:t> = </a:t>
            </a:r>
            <a:r>
              <a:rPr lang="es-ES_tradnl" altLang="es-AR" sz="2800" b="1" dirty="0" err="1">
                <a:solidFill>
                  <a:srgbClr val="FF0000"/>
                </a:solidFill>
                <a:latin typeface="Courier New" pitchFamily="49" charset="0"/>
              </a:rPr>
              <a:t>a.costoTotal</a:t>
            </a:r>
            <a:r>
              <a:rPr lang="es-ES_tradnl" altLang="es-AR" sz="2800" b="1" dirty="0">
                <a:solidFill>
                  <a:srgbClr val="FF0000"/>
                </a:solidFill>
                <a:latin typeface="Courier New" pitchFamily="49" charset="0"/>
              </a:rPr>
              <a:t>();</a:t>
            </a:r>
            <a:endParaRPr lang="es-AR" altLang="es-AR" sz="2800" dirty="0">
              <a:solidFill>
                <a:prstClr val="black"/>
              </a:solidFill>
              <a:latin typeface="Times New Roman" pitchFamily="18" charset="0"/>
            </a:endParaRPr>
          </a:p>
        </p:txBody>
      </p:sp>
    </p:spTree>
    <p:extLst>
      <p:ext uri="{BB962C8B-B14F-4D97-AF65-F5344CB8AC3E}">
        <p14:creationId xmlns:p14="http://schemas.microsoft.com/office/powerpoint/2010/main" val="2192559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457200" y="260648"/>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ES" altLang="es-AR" sz="3200" b="1" dirty="0" smtClean="0">
                <a:solidFill>
                  <a:schemeClr val="tx2"/>
                </a:solidFill>
              </a:rPr>
              <a:t>Interfaces en Java </a:t>
            </a:r>
            <a:endParaRPr lang="en-US" altLang="es-AR" sz="3200" b="1" dirty="0">
              <a:solidFill>
                <a:schemeClr val="tx2"/>
              </a:solidFill>
            </a:endParaRPr>
          </a:p>
        </p:txBody>
      </p:sp>
      <p:sp>
        <p:nvSpPr>
          <p:cNvPr id="4" name="Text Box 3"/>
          <p:cNvSpPr txBox="1">
            <a:spLocks noChangeArrowheads="1"/>
          </p:cNvSpPr>
          <p:nvPr/>
        </p:nvSpPr>
        <p:spPr bwMode="auto">
          <a:xfrm>
            <a:off x="411163" y="1204887"/>
            <a:ext cx="7761237" cy="4024313"/>
          </a:xfrm>
          <a:prstGeom prst="rect">
            <a:avLst/>
          </a:prstGeom>
          <a:solidFill>
            <a:srgbClr val="FFFF99"/>
          </a:solidFill>
          <a:ln>
            <a:noFill/>
          </a:ln>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30000"/>
              </a:spcBef>
              <a:buFontTx/>
              <a:buNone/>
            </a:pPr>
            <a:r>
              <a:rPr lang="en-US" altLang="es-AR" sz="2800" b="1" dirty="0">
                <a:latin typeface="Courier New" pitchFamily="49" charset="0"/>
              </a:rPr>
              <a:t>interface </a:t>
            </a:r>
            <a:r>
              <a:rPr lang="en-US" altLang="es-AR" sz="2800" b="1" dirty="0" err="1">
                <a:latin typeface="Courier New" pitchFamily="49" charset="0"/>
              </a:rPr>
              <a:t>ObjetoGrafico</a:t>
            </a:r>
            <a:r>
              <a:rPr lang="en-US" altLang="es-AR" sz="2800" b="1" dirty="0">
                <a:latin typeface="Courier New" pitchFamily="49" charset="0"/>
              </a:rPr>
              <a:t> {</a:t>
            </a:r>
          </a:p>
          <a:p>
            <a:pPr algn="l" eaLnBrk="1" hangingPunct="1">
              <a:spcBef>
                <a:spcPct val="30000"/>
              </a:spcBef>
              <a:buFontTx/>
              <a:buNone/>
            </a:pPr>
            <a:r>
              <a:rPr lang="en-US" altLang="es-AR" sz="2800" b="1" dirty="0">
                <a:solidFill>
                  <a:srgbClr val="0070C0"/>
                </a:solidFill>
                <a:latin typeface="Courier New" pitchFamily="49" charset="0"/>
              </a:rPr>
              <a:t>void </a:t>
            </a:r>
            <a:r>
              <a:rPr lang="en-US" altLang="es-AR" sz="2800" b="1" dirty="0" err="1">
                <a:solidFill>
                  <a:srgbClr val="0070C0"/>
                </a:solidFill>
                <a:latin typeface="Courier New" pitchFamily="49" charset="0"/>
              </a:rPr>
              <a:t>trasladar</a:t>
            </a:r>
            <a:r>
              <a:rPr lang="en-US" altLang="es-AR" sz="2800" b="1" dirty="0">
                <a:solidFill>
                  <a:srgbClr val="0070C0"/>
                </a:solidFill>
                <a:latin typeface="Courier New" pitchFamily="49" charset="0"/>
              </a:rPr>
              <a:t>(</a:t>
            </a:r>
            <a:r>
              <a:rPr lang="en-US" altLang="es-AR" sz="2800" b="1" dirty="0" err="1">
                <a:solidFill>
                  <a:srgbClr val="0070C0"/>
                </a:solidFill>
                <a:latin typeface="Courier New" pitchFamily="49" charset="0"/>
              </a:rPr>
              <a:t>int</a:t>
            </a:r>
            <a:r>
              <a:rPr lang="en-US" altLang="es-AR" sz="2800" b="1" dirty="0">
                <a:solidFill>
                  <a:srgbClr val="0070C0"/>
                </a:solidFill>
                <a:latin typeface="Courier New" pitchFamily="49" charset="0"/>
              </a:rPr>
              <a:t> </a:t>
            </a:r>
            <a:r>
              <a:rPr lang="en-US" altLang="es-AR" sz="2800" b="1" dirty="0" err="1">
                <a:solidFill>
                  <a:srgbClr val="0070C0"/>
                </a:solidFill>
                <a:latin typeface="Courier New" pitchFamily="49" charset="0"/>
              </a:rPr>
              <a:t>x,int</a:t>
            </a:r>
            <a:r>
              <a:rPr lang="en-US" altLang="es-AR" sz="2800" b="1" dirty="0">
                <a:solidFill>
                  <a:srgbClr val="0070C0"/>
                </a:solidFill>
                <a:latin typeface="Courier New" pitchFamily="49" charset="0"/>
              </a:rPr>
              <a:t> y);</a:t>
            </a:r>
          </a:p>
          <a:p>
            <a:pPr algn="l" eaLnBrk="1" hangingPunct="1">
              <a:spcBef>
                <a:spcPct val="30000"/>
              </a:spcBef>
              <a:buFontTx/>
              <a:buNone/>
            </a:pPr>
            <a:r>
              <a:rPr lang="en-US" altLang="es-AR" sz="2800" b="1" dirty="0">
                <a:solidFill>
                  <a:srgbClr val="0070C0"/>
                </a:solidFill>
                <a:latin typeface="Courier New" pitchFamily="49" charset="0"/>
              </a:rPr>
              <a:t>void </a:t>
            </a:r>
            <a:r>
              <a:rPr lang="en-US" altLang="es-AR" sz="2800" b="1" dirty="0" err="1">
                <a:solidFill>
                  <a:srgbClr val="0070C0"/>
                </a:solidFill>
                <a:latin typeface="Courier New" pitchFamily="49" charset="0"/>
              </a:rPr>
              <a:t>rotar</a:t>
            </a:r>
            <a:r>
              <a:rPr lang="en-US" altLang="es-AR" sz="2800" b="1" dirty="0">
                <a:solidFill>
                  <a:srgbClr val="0070C0"/>
                </a:solidFill>
                <a:latin typeface="Courier New" pitchFamily="49" charset="0"/>
              </a:rPr>
              <a:t>(float x);</a:t>
            </a:r>
          </a:p>
          <a:p>
            <a:pPr algn="l" eaLnBrk="1" hangingPunct="1">
              <a:spcBef>
                <a:spcPct val="30000"/>
              </a:spcBef>
              <a:buFontTx/>
              <a:buNone/>
            </a:pPr>
            <a:r>
              <a:rPr lang="en-US" altLang="es-AR" sz="2800" b="1" dirty="0">
                <a:solidFill>
                  <a:srgbClr val="0070C0"/>
                </a:solidFill>
                <a:latin typeface="Courier New" pitchFamily="49" charset="0"/>
              </a:rPr>
              <a:t>void </a:t>
            </a:r>
            <a:r>
              <a:rPr lang="en-US" altLang="es-AR" sz="2800" b="1" dirty="0" err="1">
                <a:solidFill>
                  <a:srgbClr val="0070C0"/>
                </a:solidFill>
                <a:latin typeface="Courier New" pitchFamily="49" charset="0"/>
              </a:rPr>
              <a:t>dibujar</a:t>
            </a:r>
            <a:r>
              <a:rPr lang="en-US" altLang="es-AR" sz="2800" b="1" dirty="0">
                <a:solidFill>
                  <a:srgbClr val="0070C0"/>
                </a:solidFill>
                <a:latin typeface="Courier New" pitchFamily="49" charset="0"/>
              </a:rPr>
              <a:t>();</a:t>
            </a:r>
          </a:p>
          <a:p>
            <a:pPr algn="l" eaLnBrk="1" hangingPunct="1">
              <a:spcBef>
                <a:spcPct val="30000"/>
              </a:spcBef>
              <a:buFontTx/>
              <a:buNone/>
            </a:pPr>
            <a:r>
              <a:rPr lang="en-US" altLang="es-AR" sz="2800" b="1" dirty="0">
                <a:latin typeface="Courier New" pitchFamily="49" charset="0"/>
              </a:rPr>
              <a:t>}</a:t>
            </a:r>
          </a:p>
          <a:p>
            <a:pPr algn="l" eaLnBrk="1" hangingPunct="1">
              <a:spcBef>
                <a:spcPct val="50000"/>
              </a:spcBef>
              <a:buFontTx/>
              <a:buNone/>
            </a:pPr>
            <a:endParaRPr lang="en-US" altLang="es-AR" sz="2800" b="1" dirty="0">
              <a:latin typeface="Courier New" pitchFamily="49" charset="0"/>
            </a:endParaRPr>
          </a:p>
          <a:p>
            <a:pPr algn="l" eaLnBrk="1" hangingPunct="1">
              <a:spcBef>
                <a:spcPct val="50000"/>
              </a:spcBef>
              <a:buFontTx/>
              <a:buNone/>
            </a:pPr>
            <a:endParaRPr lang="en-US" altLang="es-AR" sz="2800" dirty="0">
              <a:latin typeface="Courier New" pitchFamily="49" charset="0"/>
            </a:endParaRPr>
          </a:p>
        </p:txBody>
      </p:sp>
    </p:spTree>
    <p:extLst>
      <p:ext uri="{BB962C8B-B14F-4D97-AF65-F5344CB8AC3E}">
        <p14:creationId xmlns:p14="http://schemas.microsoft.com/office/powerpoint/2010/main" val="29228670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Text Box 2"/>
          <p:cNvSpPr txBox="1">
            <a:spLocks noChangeArrowheads="1"/>
          </p:cNvSpPr>
          <p:nvPr/>
        </p:nvSpPr>
        <p:spPr bwMode="auto">
          <a:xfrm>
            <a:off x="555179" y="1052736"/>
            <a:ext cx="7401197" cy="4493538"/>
          </a:xfrm>
          <a:prstGeom prst="rect">
            <a:avLst/>
          </a:prstGeom>
          <a:solidFill>
            <a:srgbClr val="FFFF99"/>
          </a:solidFill>
          <a:ln>
            <a:noFill/>
          </a:ln>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2600" b="1" dirty="0" err="1" smtClean="0">
                <a:latin typeface="Courier New" pitchFamily="49" charset="0"/>
              </a:rPr>
              <a:t>class</a:t>
            </a:r>
            <a:r>
              <a:rPr lang="es-AR" altLang="es-AR" sz="2600" b="1" dirty="0" smtClean="0">
                <a:latin typeface="Courier New" pitchFamily="49" charset="0"/>
              </a:rPr>
              <a:t> </a:t>
            </a:r>
            <a:r>
              <a:rPr lang="es-AR" altLang="es-AR" sz="2600" b="1" dirty="0" err="1" smtClean="0">
                <a:latin typeface="Courier New" pitchFamily="49" charset="0"/>
              </a:rPr>
              <a:t>AvisosOrdenados</a:t>
            </a:r>
            <a:r>
              <a:rPr lang="es-AR" altLang="es-AR" sz="2600" b="1" dirty="0" smtClean="0">
                <a:latin typeface="Courier New" pitchFamily="49" charset="0"/>
              </a:rPr>
              <a:t> </a:t>
            </a:r>
            <a:r>
              <a:rPr lang="es-AR" altLang="es-AR" sz="2600" b="1" dirty="0">
                <a:latin typeface="Courier New" pitchFamily="49" charset="0"/>
              </a:rPr>
              <a:t>{</a:t>
            </a:r>
          </a:p>
          <a:p>
            <a:pPr algn="l" eaLnBrk="1" hangingPunct="1">
              <a:spcBef>
                <a:spcPct val="0"/>
              </a:spcBef>
              <a:buFontTx/>
              <a:buNone/>
            </a:pPr>
            <a:r>
              <a:rPr lang="es-ES_tradnl" altLang="es-AR" sz="2600" b="1" dirty="0">
                <a:latin typeface="Courier New" pitchFamily="49" charset="0"/>
              </a:rPr>
              <a:t>…</a:t>
            </a:r>
            <a:endParaRPr lang="es-AR" altLang="es-AR" sz="2600" b="1" dirty="0">
              <a:latin typeface="Courier New" pitchFamily="49" charset="0"/>
            </a:endParaRPr>
          </a:p>
          <a:p>
            <a:pPr algn="l" eaLnBrk="1" hangingPunct="1">
              <a:spcBef>
                <a:spcPct val="0"/>
              </a:spcBef>
              <a:buFontTx/>
              <a:buNone/>
            </a:pPr>
            <a:r>
              <a:rPr lang="es-AR" altLang="es-AR" sz="2600" b="1" dirty="0">
                <a:latin typeface="Courier New" pitchFamily="49" charset="0"/>
              </a:rPr>
              <a:t>//Consultas</a:t>
            </a:r>
          </a:p>
          <a:p>
            <a:pPr algn="l" eaLnBrk="1" hangingPunct="1">
              <a:spcBef>
                <a:spcPct val="0"/>
              </a:spcBef>
              <a:buFontTx/>
              <a:buNone/>
            </a:pPr>
            <a:r>
              <a:rPr lang="es-AR" altLang="es-AR" sz="2600" b="1" dirty="0" err="1">
                <a:latin typeface="Courier New" pitchFamily="49" charset="0"/>
              </a:rPr>
              <a:t>public</a:t>
            </a:r>
            <a:r>
              <a:rPr lang="es-AR" altLang="es-AR" sz="2600" b="1" dirty="0">
                <a:latin typeface="Courier New" pitchFamily="49" charset="0"/>
              </a:rPr>
              <a:t>  </a:t>
            </a:r>
            <a:r>
              <a:rPr lang="es-AR" altLang="es-AR" sz="2600" b="1" dirty="0" err="1">
                <a:latin typeface="Courier New" pitchFamily="49" charset="0"/>
              </a:rPr>
              <a:t>double</a:t>
            </a:r>
            <a:r>
              <a:rPr lang="es-AR" altLang="es-AR" sz="2600" b="1" dirty="0">
                <a:latin typeface="Courier New" pitchFamily="49" charset="0"/>
              </a:rPr>
              <a:t> </a:t>
            </a:r>
            <a:r>
              <a:rPr lang="es-AR" altLang="es-AR" sz="2600" b="1" dirty="0" err="1">
                <a:latin typeface="Courier New" pitchFamily="49" charset="0"/>
              </a:rPr>
              <a:t>costoTotal</a:t>
            </a:r>
            <a:r>
              <a:rPr lang="es-AR" altLang="es-AR" sz="2600" b="1" dirty="0">
                <a:latin typeface="Courier New" pitchFamily="49" charset="0"/>
              </a:rPr>
              <a:t> (){</a:t>
            </a:r>
          </a:p>
          <a:p>
            <a:pPr algn="l" eaLnBrk="1" hangingPunct="1">
              <a:spcBef>
                <a:spcPct val="0"/>
              </a:spcBef>
              <a:buFontTx/>
              <a:buNone/>
            </a:pPr>
            <a:r>
              <a:rPr lang="es-AR" altLang="es-AR" sz="2600" b="1" dirty="0">
                <a:latin typeface="Courier New" pitchFamily="49" charset="0"/>
              </a:rPr>
              <a:t>  </a:t>
            </a:r>
            <a:r>
              <a:rPr lang="es-AR" altLang="es-AR" sz="2600" b="1" dirty="0" err="1">
                <a:latin typeface="Courier New" pitchFamily="49" charset="0"/>
              </a:rPr>
              <a:t>float</a:t>
            </a:r>
            <a:r>
              <a:rPr lang="es-AR" altLang="es-AR" sz="2600" b="1" dirty="0">
                <a:latin typeface="Courier New" pitchFamily="49" charset="0"/>
              </a:rPr>
              <a:t> c = 0; </a:t>
            </a:r>
          </a:p>
          <a:p>
            <a:pPr algn="l" eaLnBrk="1" hangingPunct="1">
              <a:spcBef>
                <a:spcPct val="0"/>
              </a:spcBef>
              <a:buFontTx/>
              <a:buNone/>
            </a:pPr>
            <a:r>
              <a:rPr lang="es-AR" altLang="es-AR" sz="2600" b="1" dirty="0">
                <a:latin typeface="Courier New" pitchFamily="49" charset="0"/>
              </a:rPr>
              <a:t>  </a:t>
            </a:r>
            <a:r>
              <a:rPr lang="es-AR" altLang="es-AR" sz="2600" b="1" dirty="0" err="1">
                <a:latin typeface="Courier New" pitchFamily="49" charset="0"/>
              </a:rPr>
              <a:t>for</a:t>
            </a:r>
            <a:r>
              <a:rPr lang="es-AR" altLang="es-AR" sz="2600" b="1" dirty="0">
                <a:latin typeface="Courier New" pitchFamily="49" charset="0"/>
              </a:rPr>
              <a:t> (</a:t>
            </a:r>
            <a:r>
              <a:rPr lang="es-AR" altLang="es-AR" sz="2600" b="1" dirty="0" err="1">
                <a:latin typeface="Courier New" pitchFamily="49" charset="0"/>
              </a:rPr>
              <a:t>int</a:t>
            </a:r>
            <a:r>
              <a:rPr lang="es-AR" altLang="es-AR" sz="2600" b="1" dirty="0">
                <a:latin typeface="Courier New" pitchFamily="49" charset="0"/>
              </a:rPr>
              <a:t> </a:t>
            </a:r>
            <a:r>
              <a:rPr lang="es-AR" altLang="es-AR" sz="2600" b="1" dirty="0" smtClean="0">
                <a:latin typeface="Courier New" pitchFamily="49" charset="0"/>
              </a:rPr>
              <a:t>i=0;i </a:t>
            </a:r>
            <a:r>
              <a:rPr lang="es-AR" altLang="es-AR" sz="2600" b="1" dirty="0">
                <a:latin typeface="Courier New" pitchFamily="49" charset="0"/>
              </a:rPr>
              <a:t>&lt; </a:t>
            </a:r>
            <a:r>
              <a:rPr lang="es-AR" altLang="es-AR" sz="2600" b="1" dirty="0" err="1">
                <a:latin typeface="Courier New" pitchFamily="49" charset="0"/>
              </a:rPr>
              <a:t>cantAvisos</a:t>
            </a:r>
            <a:r>
              <a:rPr lang="es-AR" altLang="es-AR" sz="2600" b="1" dirty="0">
                <a:latin typeface="Courier New" pitchFamily="49" charset="0"/>
              </a:rPr>
              <a:t>();i++)</a:t>
            </a:r>
          </a:p>
          <a:p>
            <a:pPr algn="l" eaLnBrk="1" hangingPunct="1">
              <a:spcBef>
                <a:spcPct val="0"/>
              </a:spcBef>
              <a:buFontTx/>
              <a:buNone/>
            </a:pPr>
            <a:r>
              <a:rPr lang="es-AR" altLang="es-AR" sz="2600" b="1" dirty="0">
                <a:solidFill>
                  <a:srgbClr val="FF0000"/>
                </a:solidFill>
                <a:latin typeface="Courier New" pitchFamily="49" charset="0"/>
              </a:rPr>
              <a:t>     c = </a:t>
            </a:r>
            <a:r>
              <a:rPr lang="es-AR" altLang="es-AR" sz="2600" b="1" dirty="0" err="1">
                <a:solidFill>
                  <a:srgbClr val="FF0000"/>
                </a:solidFill>
                <a:latin typeface="Courier New" pitchFamily="49" charset="0"/>
              </a:rPr>
              <a:t>c+T</a:t>
            </a:r>
            <a:r>
              <a:rPr lang="es-AR" altLang="es-AR" sz="2600" b="1" dirty="0">
                <a:solidFill>
                  <a:srgbClr val="FF0000"/>
                </a:solidFill>
                <a:latin typeface="Courier New" pitchFamily="49" charset="0"/>
              </a:rPr>
              <a:t>[i].</a:t>
            </a:r>
            <a:r>
              <a:rPr lang="es-AR" altLang="es-AR" sz="2600" b="1" dirty="0" err="1">
                <a:solidFill>
                  <a:srgbClr val="FF0000"/>
                </a:solidFill>
                <a:latin typeface="Courier New" pitchFamily="49" charset="0"/>
              </a:rPr>
              <a:t>costoAviso</a:t>
            </a:r>
            <a:r>
              <a:rPr lang="es-AR" altLang="es-AR" sz="2600" b="1" dirty="0">
                <a:solidFill>
                  <a:srgbClr val="FF0000"/>
                </a:solidFill>
                <a:latin typeface="Courier New" pitchFamily="49" charset="0"/>
              </a:rPr>
              <a:t>()</a:t>
            </a:r>
            <a:r>
              <a:rPr lang="es-AR" altLang="es-AR" sz="2600" b="1" dirty="0">
                <a:latin typeface="Courier New" pitchFamily="49" charset="0"/>
              </a:rPr>
              <a:t> ; </a:t>
            </a:r>
          </a:p>
          <a:p>
            <a:pPr algn="l" eaLnBrk="1" hangingPunct="1">
              <a:spcBef>
                <a:spcPct val="0"/>
              </a:spcBef>
              <a:buFontTx/>
              <a:buNone/>
            </a:pPr>
            <a:r>
              <a:rPr lang="es-AR" altLang="es-AR" sz="2600" b="1" dirty="0">
                <a:latin typeface="Courier New" pitchFamily="49" charset="0"/>
              </a:rPr>
              <a:t>  </a:t>
            </a:r>
            <a:r>
              <a:rPr lang="es-AR" altLang="es-AR" sz="2600" b="1" dirty="0" err="1">
                <a:latin typeface="Courier New" pitchFamily="49" charset="0"/>
              </a:rPr>
              <a:t>return</a:t>
            </a:r>
            <a:r>
              <a:rPr lang="es-AR" altLang="es-AR" sz="2600" b="1" dirty="0">
                <a:latin typeface="Courier New" pitchFamily="49" charset="0"/>
              </a:rPr>
              <a:t> c;</a:t>
            </a:r>
          </a:p>
          <a:p>
            <a:pPr algn="l" eaLnBrk="1" hangingPunct="1">
              <a:spcBef>
                <a:spcPct val="0"/>
              </a:spcBef>
              <a:buFontTx/>
              <a:buNone/>
            </a:pPr>
            <a:r>
              <a:rPr lang="es-AR" altLang="es-AR" sz="2600" b="1" dirty="0">
                <a:latin typeface="Courier New" pitchFamily="49" charset="0"/>
              </a:rPr>
              <a:t>}</a:t>
            </a:r>
          </a:p>
          <a:p>
            <a:pPr algn="l" eaLnBrk="1" hangingPunct="1">
              <a:spcBef>
                <a:spcPct val="0"/>
              </a:spcBef>
              <a:buFontTx/>
              <a:buNone/>
            </a:pPr>
            <a:r>
              <a:rPr lang="es-ES_tradnl" altLang="es-AR" sz="2600" b="1" dirty="0">
                <a:latin typeface="Courier New" pitchFamily="49" charset="0"/>
              </a:rPr>
              <a:t>…</a:t>
            </a:r>
            <a:endParaRPr lang="es-AR" altLang="es-AR" sz="2600" b="1" dirty="0">
              <a:latin typeface="Courier New" pitchFamily="49" charset="0"/>
            </a:endParaRPr>
          </a:p>
          <a:p>
            <a:pPr algn="l" eaLnBrk="1" hangingPunct="1">
              <a:spcBef>
                <a:spcPct val="0"/>
              </a:spcBef>
              <a:buFontTx/>
              <a:buNone/>
            </a:pPr>
            <a:r>
              <a:rPr lang="es-ES_tradnl" altLang="es-AR" sz="2600" b="1" dirty="0" smtClean="0">
                <a:latin typeface="Courier New" pitchFamily="49" charset="0"/>
              </a:rPr>
              <a:t>}</a:t>
            </a:r>
            <a:endParaRPr lang="es-AR" altLang="es-AR" sz="2800" dirty="0"/>
          </a:p>
        </p:txBody>
      </p:sp>
      <p:sp>
        <p:nvSpPr>
          <p:cNvPr id="5"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
        <p:nvSpPr>
          <p:cNvPr id="6" name="2 Subtítulo"/>
          <p:cNvSpPr txBox="1">
            <a:spLocks/>
          </p:cNvSpPr>
          <p:nvPr/>
        </p:nvSpPr>
        <p:spPr>
          <a:xfrm>
            <a:off x="467544" y="5512420"/>
            <a:ext cx="8038728" cy="1444972"/>
          </a:xfrm>
          <a:prstGeom prst="rect">
            <a:avLst/>
          </a:prstGeom>
          <a:ln>
            <a:noFill/>
            <a:miter lim="800000"/>
            <a:headEnd/>
            <a:tailEnd/>
          </a:ln>
        </p:spPr>
        <p:txBody>
          <a:bodyPr>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s-ES_tradnl" altLang="es-AR" sz="2800" dirty="0" smtClean="0"/>
              <a:t>La ligadura entre el  mensaje y el método </a:t>
            </a:r>
            <a:r>
              <a:rPr lang="es-ES_tradnl" altLang="es-AR" sz="2600" b="1" dirty="0" err="1">
                <a:latin typeface="Courier New" pitchFamily="49" charset="0"/>
              </a:rPr>
              <a:t>costoAviso</a:t>
            </a:r>
            <a:r>
              <a:rPr lang="es-ES_tradnl" altLang="es-AR" sz="2600" b="1" dirty="0">
                <a:latin typeface="Courier New" pitchFamily="49" charset="0"/>
              </a:rPr>
              <a:t> </a:t>
            </a:r>
            <a:r>
              <a:rPr lang="es-ES_tradnl" altLang="es-AR" sz="2800" dirty="0" smtClean="0"/>
              <a:t>se establece en ejecución y depende de la clase del objeto referenciado por </a:t>
            </a:r>
            <a:r>
              <a:rPr lang="es-ES_tradnl" altLang="es-AR" sz="2600" b="1" dirty="0">
                <a:latin typeface="Courier New" pitchFamily="49" charset="0"/>
              </a:rPr>
              <a:t>T[i]</a:t>
            </a:r>
          </a:p>
        </p:txBody>
      </p:sp>
    </p:spTree>
    <p:extLst>
      <p:ext uri="{BB962C8B-B14F-4D97-AF65-F5344CB8AC3E}">
        <p14:creationId xmlns:p14="http://schemas.microsoft.com/office/powerpoint/2010/main" val="2868355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8898">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Introducción a la Programación Orientada a Objetos</a:t>
            </a:r>
            <a:endParaRPr lang="es-ES"/>
          </a:p>
        </p:txBody>
      </p:sp>
      <p:sp>
        <p:nvSpPr>
          <p:cNvPr id="6" name="Text Box 2"/>
          <p:cNvSpPr txBox="1">
            <a:spLocks noChangeArrowheads="1"/>
          </p:cNvSpPr>
          <p:nvPr/>
        </p:nvSpPr>
        <p:spPr bwMode="auto">
          <a:xfrm>
            <a:off x="411163" y="5145088"/>
            <a:ext cx="7473205"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50000"/>
              </a:spcBef>
              <a:buFontTx/>
              <a:buNone/>
            </a:pPr>
            <a:r>
              <a:rPr lang="es-AR" altLang="es-AR" sz="2800" dirty="0">
                <a:latin typeface="+mn-lt"/>
              </a:rPr>
              <a:t>Si los atributos se acceden desde las clases derivadas, una modificación en la representación puede requerir modificar a las clases derivadas.  </a:t>
            </a:r>
          </a:p>
        </p:txBody>
      </p:sp>
      <p:sp>
        <p:nvSpPr>
          <p:cNvPr id="7"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
        <p:nvSpPr>
          <p:cNvPr id="8" name="Text Box 2"/>
          <p:cNvSpPr txBox="1">
            <a:spLocks noChangeArrowheads="1"/>
          </p:cNvSpPr>
          <p:nvPr/>
        </p:nvSpPr>
        <p:spPr bwMode="auto">
          <a:xfrm>
            <a:off x="411163" y="967948"/>
            <a:ext cx="7473205" cy="2893100"/>
          </a:xfrm>
          <a:prstGeom prst="rect">
            <a:avLst/>
          </a:prstGeom>
          <a:solidFill>
            <a:srgbClr val="FFFF99"/>
          </a:solidFill>
          <a:ln>
            <a:noFill/>
          </a:ln>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2600" b="1" dirty="0" err="1">
                <a:solidFill>
                  <a:srgbClr val="FF0000"/>
                </a:solidFill>
                <a:latin typeface="Courier New" pitchFamily="49" charset="0"/>
              </a:rPr>
              <a:t>abstract</a:t>
            </a:r>
            <a:r>
              <a:rPr lang="es-AR" altLang="es-AR" sz="2600" b="1" dirty="0">
                <a:solidFill>
                  <a:srgbClr val="FF0000"/>
                </a:solidFill>
                <a:latin typeface="Courier New" pitchFamily="49" charset="0"/>
              </a:rPr>
              <a:t> </a:t>
            </a:r>
            <a:r>
              <a:rPr lang="es-AR" altLang="es-AR" sz="2600" b="1" dirty="0" err="1">
                <a:latin typeface="Courier New" pitchFamily="49" charset="0"/>
              </a:rPr>
              <a:t>class</a:t>
            </a:r>
            <a:r>
              <a:rPr lang="es-AR" altLang="es-AR" sz="2600" b="1" dirty="0">
                <a:latin typeface="Courier New" pitchFamily="49" charset="0"/>
              </a:rPr>
              <a:t> Aviso{</a:t>
            </a:r>
          </a:p>
          <a:p>
            <a:pPr algn="l" eaLnBrk="1" hangingPunct="1">
              <a:spcBef>
                <a:spcPct val="0"/>
              </a:spcBef>
              <a:buFontTx/>
              <a:buNone/>
            </a:pPr>
            <a:endParaRPr lang="es-AR" altLang="es-AR" sz="2600" b="1" dirty="0">
              <a:latin typeface="Courier New" pitchFamily="49" charset="0"/>
            </a:endParaRPr>
          </a:p>
          <a:p>
            <a:pPr algn="l" eaLnBrk="1" hangingPunct="1">
              <a:spcBef>
                <a:spcPct val="0"/>
              </a:spcBef>
              <a:buFontTx/>
              <a:buNone/>
            </a:pPr>
            <a:r>
              <a:rPr lang="es-AR" altLang="es-AR" sz="2600" b="1" dirty="0" err="1">
                <a:latin typeface="Courier New" pitchFamily="49" charset="0"/>
              </a:rPr>
              <a:t>protected</a:t>
            </a:r>
            <a:r>
              <a:rPr lang="es-AR" altLang="es-AR" sz="2600" b="1" dirty="0">
                <a:latin typeface="Courier New" pitchFamily="49" charset="0"/>
              </a:rPr>
              <a:t> </a:t>
            </a:r>
            <a:r>
              <a:rPr lang="es-AR" altLang="es-AR" sz="2600" b="1" dirty="0" err="1">
                <a:latin typeface="Courier New" pitchFamily="49" charset="0"/>
              </a:rPr>
              <a:t>String</a:t>
            </a:r>
            <a:r>
              <a:rPr lang="es-AR" altLang="es-AR" sz="2600" b="1" dirty="0">
                <a:latin typeface="Courier New" pitchFamily="49" charset="0"/>
              </a:rPr>
              <a:t> nombre;</a:t>
            </a:r>
          </a:p>
          <a:p>
            <a:pPr algn="l" eaLnBrk="1" hangingPunct="1">
              <a:spcBef>
                <a:spcPct val="0"/>
              </a:spcBef>
              <a:buFontTx/>
              <a:buNone/>
            </a:pPr>
            <a:r>
              <a:rPr lang="es-AR" altLang="es-AR" sz="2600" b="1" dirty="0" err="1">
                <a:latin typeface="Courier New" pitchFamily="49" charset="0"/>
              </a:rPr>
              <a:t>protected</a:t>
            </a:r>
            <a:r>
              <a:rPr lang="es-AR" altLang="es-AR" sz="2600" b="1" dirty="0">
                <a:latin typeface="Courier New" pitchFamily="49" charset="0"/>
              </a:rPr>
              <a:t> </a:t>
            </a:r>
            <a:r>
              <a:rPr lang="es-AR" altLang="es-AR" sz="2600" b="1" dirty="0" err="1">
                <a:latin typeface="Courier New" pitchFamily="49" charset="0"/>
              </a:rPr>
              <a:t>String</a:t>
            </a:r>
            <a:r>
              <a:rPr lang="es-AR" altLang="es-AR" sz="2600" b="1" dirty="0">
                <a:latin typeface="Courier New" pitchFamily="49" charset="0"/>
              </a:rPr>
              <a:t> producto;</a:t>
            </a:r>
          </a:p>
          <a:p>
            <a:pPr algn="l" eaLnBrk="1" hangingPunct="1">
              <a:spcBef>
                <a:spcPct val="0"/>
              </a:spcBef>
              <a:buFontTx/>
              <a:buNone/>
            </a:pPr>
            <a:r>
              <a:rPr lang="es-ES_tradnl" altLang="es-AR" sz="2600" b="1" dirty="0" err="1">
                <a:latin typeface="Courier New" pitchFamily="49" charset="0"/>
              </a:rPr>
              <a:t>protected</a:t>
            </a:r>
            <a:r>
              <a:rPr lang="es-ES_tradnl" altLang="es-AR" sz="2600" b="1" dirty="0">
                <a:latin typeface="Courier New" pitchFamily="49" charset="0"/>
              </a:rPr>
              <a:t> </a:t>
            </a:r>
            <a:r>
              <a:rPr lang="es-ES_tradnl" altLang="es-AR" sz="2600" b="1" dirty="0" err="1">
                <a:latin typeface="Courier New" pitchFamily="49" charset="0"/>
              </a:rPr>
              <a:t>String</a:t>
            </a:r>
            <a:r>
              <a:rPr lang="es-ES_tradnl" altLang="es-AR" sz="2600" b="1" dirty="0">
                <a:latin typeface="Courier New" pitchFamily="49" charset="0"/>
              </a:rPr>
              <a:t> empresa;</a:t>
            </a:r>
            <a:endParaRPr lang="es-AR" altLang="es-AR" sz="2600" b="1" dirty="0">
              <a:latin typeface="Courier New" pitchFamily="49" charset="0"/>
            </a:endParaRPr>
          </a:p>
          <a:p>
            <a:pPr algn="l" eaLnBrk="1" hangingPunct="1">
              <a:spcBef>
                <a:spcPct val="0"/>
              </a:spcBef>
              <a:buFontTx/>
              <a:buNone/>
            </a:pPr>
            <a:r>
              <a:rPr lang="es-AR" altLang="es-AR" sz="2600" b="1" dirty="0" err="1">
                <a:latin typeface="Courier New" pitchFamily="49" charset="0"/>
              </a:rPr>
              <a:t>protected</a:t>
            </a:r>
            <a:r>
              <a:rPr lang="es-AR" altLang="es-AR" sz="2600" b="1" dirty="0">
                <a:latin typeface="Courier New" pitchFamily="49" charset="0"/>
              </a:rPr>
              <a:t> Fecha </a:t>
            </a:r>
            <a:r>
              <a:rPr lang="es-AR" altLang="es-AR" sz="2600" b="1" dirty="0" smtClean="0">
                <a:latin typeface="Courier New" pitchFamily="49" charset="0"/>
              </a:rPr>
              <a:t>desde</a:t>
            </a:r>
            <a:r>
              <a:rPr lang="es-AR" altLang="es-AR" sz="2600" b="1" dirty="0">
                <a:latin typeface="Courier New" pitchFamily="49" charset="0"/>
              </a:rPr>
              <a:t>;</a:t>
            </a:r>
          </a:p>
          <a:p>
            <a:pPr algn="l" eaLnBrk="1" hangingPunct="1">
              <a:spcBef>
                <a:spcPct val="0"/>
              </a:spcBef>
              <a:buFontTx/>
              <a:buNone/>
            </a:pPr>
            <a:r>
              <a:rPr lang="es-AR" altLang="es-AR" sz="2600" b="1" dirty="0" err="1">
                <a:solidFill>
                  <a:srgbClr val="FF0000"/>
                </a:solidFill>
                <a:latin typeface="Courier New" pitchFamily="49" charset="0"/>
              </a:rPr>
              <a:t>protected</a:t>
            </a:r>
            <a:r>
              <a:rPr lang="es-AR" altLang="es-AR" sz="2600" b="1" dirty="0">
                <a:solidFill>
                  <a:srgbClr val="FF0000"/>
                </a:solidFill>
                <a:latin typeface="Courier New" pitchFamily="49" charset="0"/>
              </a:rPr>
              <a:t> </a:t>
            </a:r>
            <a:r>
              <a:rPr lang="es-AR" altLang="es-AR" sz="2600" b="1" dirty="0" smtClean="0">
                <a:solidFill>
                  <a:srgbClr val="FF0000"/>
                </a:solidFill>
                <a:latin typeface="Courier New" pitchFamily="49" charset="0"/>
              </a:rPr>
              <a:t>Fecha hasta;</a:t>
            </a:r>
            <a:endParaRPr lang="es-AR" altLang="es-AR" sz="2600" b="1" dirty="0">
              <a:solidFill>
                <a:srgbClr val="FF0000"/>
              </a:solidFill>
              <a:latin typeface="Courier New" pitchFamily="49" charset="0"/>
            </a:endParaRPr>
          </a:p>
        </p:txBody>
      </p:sp>
    </p:spTree>
    <p:extLst>
      <p:ext uri="{BB962C8B-B14F-4D97-AF65-F5344CB8AC3E}">
        <p14:creationId xmlns:p14="http://schemas.microsoft.com/office/powerpoint/2010/main" val="40886252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3"/>
          <p:cNvSpPr>
            <a:spLocks noGrp="1"/>
          </p:cNvSpPr>
          <p:nvPr>
            <p:ph type="ftr" sz="quarter" idx="10"/>
          </p:nvPr>
        </p:nvSpPr>
        <p:spPr/>
        <p:txBody>
          <a:bodyPr/>
          <a:lstStyle/>
          <a:p>
            <a:pPr>
              <a:defRPr/>
            </a:pPr>
            <a:r>
              <a:rPr lang="en-US" smtClean="0"/>
              <a:t>Introducción a la Programación Orientada a Objetos</a:t>
            </a:r>
            <a:endParaRPr lang="es-ES" smtClean="0"/>
          </a:p>
        </p:txBody>
      </p:sp>
      <p:sp>
        <p:nvSpPr>
          <p:cNvPr id="22531" name="Text Box 2"/>
          <p:cNvSpPr txBox="1">
            <a:spLocks noChangeArrowheads="1"/>
          </p:cNvSpPr>
          <p:nvPr/>
        </p:nvSpPr>
        <p:spPr bwMode="auto">
          <a:xfrm>
            <a:off x="406400" y="1096963"/>
            <a:ext cx="7766000" cy="1938992"/>
          </a:xfrm>
          <a:prstGeom prst="rect">
            <a:avLst/>
          </a:prstGeom>
          <a:solidFill>
            <a:srgbClr val="FFFF99"/>
          </a:solidFill>
          <a:ln>
            <a:noFill/>
          </a:ln>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b="1" dirty="0" err="1">
                <a:latin typeface="Courier New" pitchFamily="49" charset="0"/>
              </a:rPr>
              <a:t>class</a:t>
            </a:r>
            <a:r>
              <a:rPr lang="es-AR" altLang="es-AR" b="1" dirty="0">
                <a:latin typeface="Courier New" pitchFamily="49" charset="0"/>
              </a:rPr>
              <a:t> </a:t>
            </a:r>
            <a:r>
              <a:rPr lang="es-AR" altLang="es-AR" b="1" dirty="0" err="1">
                <a:latin typeface="Courier New" pitchFamily="49" charset="0"/>
              </a:rPr>
              <a:t>AvisoRadioTV</a:t>
            </a:r>
            <a:r>
              <a:rPr lang="es-AR" altLang="es-AR" b="1" dirty="0">
                <a:latin typeface="Courier New" pitchFamily="49" charset="0"/>
              </a:rPr>
              <a:t> </a:t>
            </a:r>
            <a:r>
              <a:rPr lang="es-AR" altLang="es-AR" b="1" dirty="0" err="1">
                <a:latin typeface="Courier New" pitchFamily="49" charset="0"/>
              </a:rPr>
              <a:t>extends</a:t>
            </a:r>
            <a:r>
              <a:rPr lang="es-AR" altLang="es-AR" b="1" dirty="0">
                <a:latin typeface="Courier New" pitchFamily="49" charset="0"/>
              </a:rPr>
              <a:t> Aviso{</a:t>
            </a:r>
          </a:p>
          <a:p>
            <a:pPr algn="l" eaLnBrk="1" hangingPunct="1">
              <a:spcBef>
                <a:spcPct val="0"/>
              </a:spcBef>
              <a:buFontTx/>
              <a:buNone/>
            </a:pPr>
            <a:r>
              <a:rPr lang="es-AR" altLang="es-AR" b="1" dirty="0" err="1">
                <a:latin typeface="Courier New" pitchFamily="49" charset="0"/>
              </a:rPr>
              <a:t>public</a:t>
            </a:r>
            <a:r>
              <a:rPr lang="es-AR" altLang="es-AR" b="1" dirty="0">
                <a:latin typeface="Courier New" pitchFamily="49" charset="0"/>
              </a:rPr>
              <a:t> </a:t>
            </a:r>
            <a:r>
              <a:rPr lang="es-AR" altLang="es-AR" b="1" dirty="0" err="1">
                <a:latin typeface="Courier New" pitchFamily="49" charset="0"/>
              </a:rPr>
              <a:t>float</a:t>
            </a:r>
            <a:r>
              <a:rPr lang="es-AR" altLang="es-AR" b="1" dirty="0">
                <a:latin typeface="Courier New" pitchFamily="49" charset="0"/>
              </a:rPr>
              <a:t> </a:t>
            </a:r>
            <a:r>
              <a:rPr lang="es-AR" altLang="es-AR" b="1" dirty="0" err="1">
                <a:latin typeface="Courier New" pitchFamily="49" charset="0"/>
              </a:rPr>
              <a:t>costoAviso</a:t>
            </a:r>
            <a:r>
              <a:rPr lang="es-AR" altLang="es-AR" b="1" dirty="0">
                <a:latin typeface="Courier New" pitchFamily="49" charset="0"/>
              </a:rPr>
              <a:t>() {</a:t>
            </a:r>
          </a:p>
          <a:p>
            <a:pPr algn="l" eaLnBrk="1" hangingPunct="1">
              <a:spcBef>
                <a:spcPct val="0"/>
              </a:spcBef>
              <a:buFontTx/>
              <a:buNone/>
            </a:pPr>
            <a:r>
              <a:rPr lang="es-AR" altLang="es-AR" b="1" dirty="0">
                <a:latin typeface="Courier New" pitchFamily="49" charset="0"/>
              </a:rPr>
              <a:t>  </a:t>
            </a:r>
            <a:r>
              <a:rPr lang="es-AR" altLang="es-AR" b="1" dirty="0" err="1">
                <a:latin typeface="Courier New" pitchFamily="49" charset="0"/>
              </a:rPr>
              <a:t>return</a:t>
            </a:r>
            <a:r>
              <a:rPr lang="es-AR" altLang="es-AR" b="1" dirty="0">
                <a:latin typeface="Courier New" pitchFamily="49" charset="0"/>
              </a:rPr>
              <a:t> </a:t>
            </a:r>
            <a:r>
              <a:rPr lang="es-AR" altLang="es-AR" b="1" dirty="0" err="1">
                <a:latin typeface="Courier New" pitchFamily="49" charset="0"/>
              </a:rPr>
              <a:t>duracion</a:t>
            </a:r>
            <a:r>
              <a:rPr lang="es-AR" altLang="es-AR" b="1" dirty="0">
                <a:latin typeface="Courier New" pitchFamily="49" charset="0"/>
              </a:rPr>
              <a:t>*frecuencia*</a:t>
            </a:r>
            <a:r>
              <a:rPr lang="es-AR" altLang="es-AR" b="1" dirty="0" err="1">
                <a:latin typeface="Courier New" pitchFamily="49" charset="0"/>
              </a:rPr>
              <a:t>costoSegundo</a:t>
            </a:r>
            <a:r>
              <a:rPr lang="es-AR" altLang="es-AR" b="1" dirty="0">
                <a:latin typeface="Courier New" pitchFamily="49" charset="0"/>
              </a:rPr>
              <a:t> 	</a:t>
            </a:r>
            <a:r>
              <a:rPr lang="es-AR" altLang="es-AR" b="1" dirty="0" smtClean="0">
                <a:latin typeface="Courier New" pitchFamily="49" charset="0"/>
              </a:rPr>
              <a:t>*</a:t>
            </a:r>
            <a:r>
              <a:rPr lang="es-AR" altLang="es-AR" b="1" dirty="0" err="1" smtClean="0">
                <a:solidFill>
                  <a:srgbClr val="FF0000"/>
                </a:solidFill>
                <a:latin typeface="Courier New" pitchFamily="49" charset="0"/>
              </a:rPr>
              <a:t>dias</a:t>
            </a:r>
            <a:r>
              <a:rPr lang="es-AR" altLang="es-AR" b="1" dirty="0" smtClean="0">
                <a:latin typeface="Courier New" pitchFamily="49" charset="0"/>
              </a:rPr>
              <a:t>);</a:t>
            </a:r>
            <a:endParaRPr lang="es-AR" altLang="es-AR" b="1" dirty="0">
              <a:latin typeface="Courier New" pitchFamily="49" charset="0"/>
            </a:endParaRPr>
          </a:p>
          <a:p>
            <a:pPr algn="l" eaLnBrk="1" hangingPunct="1">
              <a:spcBef>
                <a:spcPct val="0"/>
              </a:spcBef>
              <a:buFontTx/>
              <a:buNone/>
            </a:pPr>
            <a:r>
              <a:rPr lang="es-AR" altLang="es-AR" b="1" dirty="0" smtClean="0">
                <a:latin typeface="Courier New" pitchFamily="49" charset="0"/>
              </a:rPr>
              <a:t>}</a:t>
            </a:r>
            <a:endParaRPr lang="es-AR" altLang="es-AR" sz="2600" b="1" dirty="0">
              <a:latin typeface="Courier New" pitchFamily="49" charset="0"/>
            </a:endParaRPr>
          </a:p>
        </p:txBody>
      </p:sp>
      <p:sp>
        <p:nvSpPr>
          <p:cNvPr id="5" name="Text Box 2"/>
          <p:cNvSpPr txBox="1">
            <a:spLocks noChangeArrowheads="1"/>
          </p:cNvSpPr>
          <p:nvPr/>
        </p:nvSpPr>
        <p:spPr bwMode="auto">
          <a:xfrm>
            <a:off x="400437" y="3134823"/>
            <a:ext cx="7766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50000"/>
              </a:spcBef>
              <a:buFontTx/>
              <a:buNone/>
            </a:pPr>
            <a:r>
              <a:rPr lang="es-AR" altLang="es-AR" sz="2800" dirty="0" smtClean="0">
                <a:latin typeface="+mn-lt"/>
              </a:rPr>
              <a:t>Si los atributos se acceden indirectamente a través de los servicios, la implementación puede cambiar y el cambio no afecta a las clases clientes.</a:t>
            </a:r>
            <a:endParaRPr lang="es-AR" altLang="es-AR" sz="2800" dirty="0">
              <a:latin typeface="+mn-lt"/>
            </a:endParaRPr>
          </a:p>
        </p:txBody>
      </p:sp>
      <p:sp>
        <p:nvSpPr>
          <p:cNvPr id="7"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
        <p:nvSpPr>
          <p:cNvPr id="8" name="Text Box 2"/>
          <p:cNvSpPr txBox="1">
            <a:spLocks noChangeArrowheads="1"/>
          </p:cNvSpPr>
          <p:nvPr/>
        </p:nvSpPr>
        <p:spPr bwMode="auto">
          <a:xfrm>
            <a:off x="323528" y="4919008"/>
            <a:ext cx="7766000" cy="1938992"/>
          </a:xfrm>
          <a:prstGeom prst="rect">
            <a:avLst/>
          </a:prstGeom>
          <a:solidFill>
            <a:srgbClr val="FFFF99"/>
          </a:solidFill>
          <a:ln>
            <a:noFill/>
          </a:ln>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b="1" dirty="0" err="1">
                <a:latin typeface="Courier New" pitchFamily="49" charset="0"/>
              </a:rPr>
              <a:t>class</a:t>
            </a:r>
            <a:r>
              <a:rPr lang="es-AR" altLang="es-AR" b="1" dirty="0">
                <a:latin typeface="Courier New" pitchFamily="49" charset="0"/>
              </a:rPr>
              <a:t> </a:t>
            </a:r>
            <a:r>
              <a:rPr lang="es-AR" altLang="es-AR" b="1" dirty="0" err="1">
                <a:latin typeface="Courier New" pitchFamily="49" charset="0"/>
              </a:rPr>
              <a:t>AvisoRadioTV</a:t>
            </a:r>
            <a:r>
              <a:rPr lang="es-AR" altLang="es-AR" b="1" dirty="0">
                <a:latin typeface="Courier New" pitchFamily="49" charset="0"/>
              </a:rPr>
              <a:t> </a:t>
            </a:r>
            <a:r>
              <a:rPr lang="es-AR" altLang="es-AR" b="1" dirty="0" err="1">
                <a:latin typeface="Courier New" pitchFamily="49" charset="0"/>
              </a:rPr>
              <a:t>extends</a:t>
            </a:r>
            <a:r>
              <a:rPr lang="es-AR" altLang="es-AR" b="1" dirty="0">
                <a:latin typeface="Courier New" pitchFamily="49" charset="0"/>
              </a:rPr>
              <a:t> Aviso{</a:t>
            </a:r>
          </a:p>
          <a:p>
            <a:pPr algn="l" eaLnBrk="1" hangingPunct="1">
              <a:spcBef>
                <a:spcPct val="0"/>
              </a:spcBef>
              <a:buFontTx/>
              <a:buNone/>
            </a:pPr>
            <a:r>
              <a:rPr lang="es-AR" altLang="es-AR" b="1" dirty="0" err="1">
                <a:latin typeface="Courier New" pitchFamily="49" charset="0"/>
              </a:rPr>
              <a:t>public</a:t>
            </a:r>
            <a:r>
              <a:rPr lang="es-AR" altLang="es-AR" b="1" dirty="0">
                <a:latin typeface="Courier New" pitchFamily="49" charset="0"/>
              </a:rPr>
              <a:t> </a:t>
            </a:r>
            <a:r>
              <a:rPr lang="es-AR" altLang="es-AR" b="1" dirty="0" err="1">
                <a:latin typeface="Courier New" pitchFamily="49" charset="0"/>
              </a:rPr>
              <a:t>float</a:t>
            </a:r>
            <a:r>
              <a:rPr lang="es-AR" altLang="es-AR" b="1" dirty="0">
                <a:latin typeface="Courier New" pitchFamily="49" charset="0"/>
              </a:rPr>
              <a:t> </a:t>
            </a:r>
            <a:r>
              <a:rPr lang="es-AR" altLang="es-AR" b="1" dirty="0" err="1">
                <a:latin typeface="Courier New" pitchFamily="49" charset="0"/>
              </a:rPr>
              <a:t>costoAviso</a:t>
            </a:r>
            <a:r>
              <a:rPr lang="es-AR" altLang="es-AR" b="1" dirty="0">
                <a:latin typeface="Courier New" pitchFamily="49" charset="0"/>
              </a:rPr>
              <a:t>() {</a:t>
            </a:r>
          </a:p>
          <a:p>
            <a:pPr algn="l" eaLnBrk="1" hangingPunct="1">
              <a:spcBef>
                <a:spcPct val="0"/>
              </a:spcBef>
              <a:buFontTx/>
              <a:buNone/>
            </a:pPr>
            <a:r>
              <a:rPr lang="es-AR" altLang="es-AR" b="1" dirty="0">
                <a:latin typeface="Courier New" pitchFamily="49" charset="0"/>
              </a:rPr>
              <a:t>  </a:t>
            </a:r>
            <a:r>
              <a:rPr lang="es-AR" altLang="es-AR" b="1" dirty="0" err="1">
                <a:latin typeface="Courier New" pitchFamily="49" charset="0"/>
              </a:rPr>
              <a:t>return</a:t>
            </a:r>
            <a:r>
              <a:rPr lang="es-AR" altLang="es-AR" b="1" dirty="0">
                <a:latin typeface="Courier New" pitchFamily="49" charset="0"/>
              </a:rPr>
              <a:t> </a:t>
            </a:r>
            <a:r>
              <a:rPr lang="es-AR" altLang="es-AR" b="1" dirty="0" err="1">
                <a:latin typeface="Courier New" pitchFamily="49" charset="0"/>
              </a:rPr>
              <a:t>duracion</a:t>
            </a:r>
            <a:r>
              <a:rPr lang="es-AR" altLang="es-AR" b="1" dirty="0">
                <a:latin typeface="Courier New" pitchFamily="49" charset="0"/>
              </a:rPr>
              <a:t>*frecuencia*</a:t>
            </a:r>
            <a:r>
              <a:rPr lang="es-AR" altLang="es-AR" b="1" dirty="0" err="1">
                <a:latin typeface="Courier New" pitchFamily="49" charset="0"/>
              </a:rPr>
              <a:t>costoSegundo</a:t>
            </a:r>
            <a:r>
              <a:rPr lang="es-AR" altLang="es-AR" b="1" dirty="0">
                <a:latin typeface="Courier New" pitchFamily="49" charset="0"/>
              </a:rPr>
              <a:t> 	</a:t>
            </a:r>
            <a:r>
              <a:rPr lang="es-AR" altLang="es-AR" b="1" dirty="0" smtClean="0">
                <a:latin typeface="Courier New" pitchFamily="49" charset="0"/>
              </a:rPr>
              <a:t>*</a:t>
            </a:r>
            <a:r>
              <a:rPr lang="es-AR" altLang="es-AR" b="1" dirty="0" err="1" smtClean="0">
                <a:solidFill>
                  <a:srgbClr val="FF0000"/>
                </a:solidFill>
                <a:latin typeface="Courier New" pitchFamily="49" charset="0"/>
              </a:rPr>
              <a:t>obtenerDias</a:t>
            </a:r>
            <a:r>
              <a:rPr lang="es-AR" altLang="es-AR" b="1" dirty="0" smtClean="0">
                <a:solidFill>
                  <a:srgbClr val="FF0000"/>
                </a:solidFill>
                <a:latin typeface="Courier New" pitchFamily="49" charset="0"/>
              </a:rPr>
              <a:t>()</a:t>
            </a:r>
            <a:r>
              <a:rPr lang="es-AR" altLang="es-AR" b="1" dirty="0" smtClean="0">
                <a:latin typeface="Courier New" pitchFamily="49" charset="0"/>
              </a:rPr>
              <a:t>);</a:t>
            </a:r>
            <a:endParaRPr lang="es-AR" altLang="es-AR" b="1" dirty="0">
              <a:latin typeface="Courier New" pitchFamily="49" charset="0"/>
            </a:endParaRPr>
          </a:p>
          <a:p>
            <a:pPr algn="l" eaLnBrk="1" hangingPunct="1">
              <a:spcBef>
                <a:spcPct val="0"/>
              </a:spcBef>
              <a:buFontTx/>
              <a:buNone/>
            </a:pPr>
            <a:r>
              <a:rPr lang="es-AR" altLang="es-AR" b="1" dirty="0" smtClean="0">
                <a:latin typeface="Courier New" pitchFamily="49" charset="0"/>
              </a:rPr>
              <a:t>}</a:t>
            </a:r>
            <a:endParaRPr lang="es-AR" altLang="es-AR" sz="2600" b="1" dirty="0">
              <a:latin typeface="Courier New" pitchFamily="49" charset="0"/>
            </a:endParaRPr>
          </a:p>
        </p:txBody>
      </p:sp>
    </p:spTree>
    <p:extLst>
      <p:ext uri="{BB962C8B-B14F-4D97-AF65-F5344CB8AC3E}">
        <p14:creationId xmlns:p14="http://schemas.microsoft.com/office/powerpoint/2010/main" val="18998951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3"/>
          <p:cNvSpPr>
            <a:spLocks noGrp="1"/>
          </p:cNvSpPr>
          <p:nvPr>
            <p:ph type="ftr" sz="quarter" idx="10"/>
          </p:nvPr>
        </p:nvSpPr>
        <p:spPr/>
        <p:txBody>
          <a:bodyPr/>
          <a:lstStyle/>
          <a:p>
            <a:pPr>
              <a:defRPr/>
            </a:pPr>
            <a:r>
              <a:rPr lang="en-US" smtClean="0"/>
              <a:t>Introducción a la Programación Orientada a Objetos</a:t>
            </a:r>
            <a:endParaRPr lang="es-ES" smtClean="0"/>
          </a:p>
        </p:txBody>
      </p:sp>
      <p:sp>
        <p:nvSpPr>
          <p:cNvPr id="207874" name="Text Box 2"/>
          <p:cNvSpPr txBox="1">
            <a:spLocks noChangeArrowheads="1"/>
          </p:cNvSpPr>
          <p:nvPr/>
        </p:nvSpPr>
        <p:spPr bwMode="auto">
          <a:xfrm>
            <a:off x="467544" y="839603"/>
            <a:ext cx="7650683" cy="8710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50000"/>
              </a:spcBef>
              <a:buFontTx/>
              <a:buNone/>
            </a:pPr>
            <a:r>
              <a:rPr lang="es-AR" altLang="es-AR" sz="2800" i="1" dirty="0">
                <a:latin typeface="+mn-lt"/>
              </a:rPr>
              <a:t>Consideremos que el diseño del problema tiene que extenderse para incluir también avisos en espacios públicos que administra la Municipalidad. </a:t>
            </a:r>
            <a:r>
              <a:rPr lang="es-AR" altLang="es-AR" sz="2800" i="1" dirty="0" smtClean="0">
                <a:latin typeface="+mn-lt"/>
              </a:rPr>
              <a:t>La </a:t>
            </a:r>
            <a:r>
              <a:rPr lang="es-AR" altLang="es-AR" sz="2800" i="1" dirty="0">
                <a:latin typeface="+mn-lt"/>
              </a:rPr>
              <a:t>Municipalidad tiene codificados los espacios públicos con un código numérico que los identifica y ofrece tres tipos de carteles para colocar en esos espacios a los que denomina A, B y C.</a:t>
            </a:r>
          </a:p>
          <a:p>
            <a:pPr algn="l" eaLnBrk="1" hangingPunct="1">
              <a:spcBef>
                <a:spcPct val="50000"/>
              </a:spcBef>
              <a:buFontTx/>
              <a:buNone/>
            </a:pPr>
            <a:r>
              <a:rPr lang="es-AR" altLang="es-AR" sz="2800" i="1" dirty="0">
                <a:latin typeface="+mn-lt"/>
              </a:rPr>
              <a:t>De modo que la clase </a:t>
            </a:r>
            <a:r>
              <a:rPr lang="es-AR" altLang="es-AR" sz="2800" i="1" dirty="0" err="1">
                <a:latin typeface="+mn-lt"/>
              </a:rPr>
              <a:t>AvisoEP</a:t>
            </a:r>
            <a:r>
              <a:rPr lang="es-AR" altLang="es-AR" sz="2800" i="1" dirty="0">
                <a:latin typeface="+mn-lt"/>
              </a:rPr>
              <a:t> tiene dos atributos </a:t>
            </a:r>
            <a:r>
              <a:rPr lang="es-AR" altLang="es-AR" sz="2800" i="1" dirty="0" err="1">
                <a:latin typeface="+mn-lt"/>
              </a:rPr>
              <a:t>codigoEP</a:t>
            </a:r>
            <a:r>
              <a:rPr lang="es-AR" altLang="es-AR" sz="2800" i="1" dirty="0">
                <a:latin typeface="+mn-lt"/>
              </a:rPr>
              <a:t> (entero) y </a:t>
            </a:r>
            <a:r>
              <a:rPr lang="es-AR" altLang="es-AR" sz="2800" i="1" dirty="0" err="1">
                <a:latin typeface="+mn-lt"/>
              </a:rPr>
              <a:t>tipoCartel</a:t>
            </a:r>
            <a:r>
              <a:rPr lang="es-AR" altLang="es-AR" sz="2800" i="1" dirty="0">
                <a:latin typeface="+mn-lt"/>
              </a:rPr>
              <a:t> (carácter).</a:t>
            </a:r>
          </a:p>
          <a:p>
            <a:pPr algn="l" eaLnBrk="1" hangingPunct="1">
              <a:spcBef>
                <a:spcPct val="50000"/>
              </a:spcBef>
              <a:buFontTx/>
              <a:buNone/>
            </a:pPr>
            <a:r>
              <a:rPr lang="es-AR" altLang="es-AR" sz="2800" i="1" dirty="0">
                <a:latin typeface="+mn-lt"/>
              </a:rPr>
              <a:t>El costo de un aviso en un espacio público depende del tipo de cartel; el costo del cartel de tipo B es el doble que el de tipo A (que es una constante) y el C el doble que el B. </a:t>
            </a:r>
          </a:p>
          <a:p>
            <a:pPr algn="l" eaLnBrk="1" hangingPunct="1">
              <a:spcBef>
                <a:spcPct val="50000"/>
              </a:spcBef>
              <a:buFontTx/>
              <a:buNone/>
            </a:pPr>
            <a:endParaRPr lang="es-AR" altLang="es-AR" sz="2800" i="1" dirty="0">
              <a:latin typeface="+mn-lt"/>
            </a:endParaRPr>
          </a:p>
          <a:p>
            <a:pPr algn="l" eaLnBrk="1" hangingPunct="1">
              <a:spcBef>
                <a:spcPct val="50000"/>
              </a:spcBef>
              <a:buFontTx/>
              <a:buNone/>
            </a:pPr>
            <a:endParaRPr lang="es-AR" altLang="es-AR" sz="2800" i="1" dirty="0">
              <a:latin typeface="+mn-lt"/>
            </a:endParaRPr>
          </a:p>
          <a:p>
            <a:pPr algn="l" eaLnBrk="1" hangingPunct="1">
              <a:spcBef>
                <a:spcPct val="50000"/>
              </a:spcBef>
              <a:buFontTx/>
              <a:buNone/>
            </a:pPr>
            <a:endParaRPr lang="es-AR" altLang="es-AR" sz="2800" i="1" dirty="0">
              <a:latin typeface="+mn-lt"/>
            </a:endParaRPr>
          </a:p>
          <a:p>
            <a:pPr algn="l" eaLnBrk="1" hangingPunct="1">
              <a:spcBef>
                <a:spcPct val="50000"/>
              </a:spcBef>
              <a:buFontTx/>
              <a:buNone/>
            </a:pPr>
            <a:r>
              <a:rPr lang="es-AR" altLang="es-AR" sz="2800" i="1" dirty="0">
                <a:latin typeface="+mn-lt"/>
              </a:rPr>
              <a:t> </a:t>
            </a:r>
          </a:p>
        </p:txBody>
      </p:sp>
      <p:sp>
        <p:nvSpPr>
          <p:cNvPr id="5"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Tree>
    <p:extLst>
      <p:ext uri="{BB962C8B-B14F-4D97-AF65-F5344CB8AC3E}">
        <p14:creationId xmlns:p14="http://schemas.microsoft.com/office/powerpoint/2010/main" val="40346521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07874">
                                            <p:txEl>
                                              <p:pRg st="0" end="0"/>
                                            </p:txEl>
                                          </p:spTgt>
                                        </p:tgtEl>
                                        <p:attrNameLst>
                                          <p:attrName>style.visibility</p:attrName>
                                        </p:attrNameLst>
                                      </p:cBhvr>
                                      <p:to>
                                        <p:strVal val="visible"/>
                                      </p:to>
                                    </p:set>
                                    <p:animEffect transition="in" filter="blinds(horizontal)">
                                      <p:cBhvr>
                                        <p:cTn id="7" dur="500"/>
                                        <p:tgtEl>
                                          <p:spTgt spid="20787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07874">
                                            <p:txEl>
                                              <p:pRg st="1" end="1"/>
                                            </p:txEl>
                                          </p:spTgt>
                                        </p:tgtEl>
                                        <p:attrNameLst>
                                          <p:attrName>style.visibility</p:attrName>
                                        </p:attrNameLst>
                                      </p:cBhvr>
                                      <p:to>
                                        <p:strVal val="visible"/>
                                      </p:to>
                                    </p:set>
                                    <p:animEffect transition="in" filter="blinds(horizontal)">
                                      <p:cBhvr>
                                        <p:cTn id="12" dur="500"/>
                                        <p:tgtEl>
                                          <p:spTgt spid="20787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07874">
                                            <p:txEl>
                                              <p:pRg st="2" end="2"/>
                                            </p:txEl>
                                          </p:spTgt>
                                        </p:tgtEl>
                                        <p:attrNameLst>
                                          <p:attrName>style.visibility</p:attrName>
                                        </p:attrNameLst>
                                      </p:cBhvr>
                                      <p:to>
                                        <p:strVal val="visible"/>
                                      </p:to>
                                    </p:set>
                                    <p:animEffect transition="in" filter="blinds(horizontal)">
                                      <p:cBhvr>
                                        <p:cTn id="17" dur="500"/>
                                        <p:tgtEl>
                                          <p:spTgt spid="20787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0"/>
          </p:nvPr>
        </p:nvSpPr>
        <p:spPr/>
        <p:txBody>
          <a:bodyPr/>
          <a:lstStyle/>
          <a:p>
            <a:pPr>
              <a:defRPr/>
            </a:pPr>
            <a:r>
              <a:rPr lang="en-US" smtClean="0"/>
              <a:t>Introducción a la Programación Orientada a Objetos</a:t>
            </a:r>
            <a:endParaRPr lang="es-ES" smtClean="0"/>
          </a:p>
        </p:txBody>
      </p:sp>
      <p:sp>
        <p:nvSpPr>
          <p:cNvPr id="34819" name="Rectangle 3"/>
          <p:cNvSpPr>
            <a:spLocks noChangeArrowheads="1"/>
          </p:cNvSpPr>
          <p:nvPr/>
        </p:nvSpPr>
        <p:spPr bwMode="auto">
          <a:xfrm>
            <a:off x="182563" y="217488"/>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a:solidFill>
                  <a:schemeClr val="tx2"/>
                </a:solidFill>
              </a:rPr>
              <a:t>Caso de estudio: Agencia Publicitaria</a:t>
            </a:r>
            <a:br>
              <a:rPr lang="es-ES" altLang="es-AR" sz="3200" b="1">
                <a:solidFill>
                  <a:schemeClr val="tx2"/>
                </a:solidFill>
              </a:rPr>
            </a:br>
            <a:endParaRPr lang="en-US" altLang="es-AR" sz="3200" b="1">
              <a:solidFill>
                <a:schemeClr val="tx2"/>
              </a:solidFill>
            </a:endParaRPr>
          </a:p>
        </p:txBody>
      </p:sp>
      <p:sp>
        <p:nvSpPr>
          <p:cNvPr id="15" name="Right Arrow 14"/>
          <p:cNvSpPr>
            <a:spLocks noChangeArrowheads="1"/>
          </p:cNvSpPr>
          <p:nvPr/>
        </p:nvSpPr>
        <p:spPr bwMode="auto">
          <a:xfrm rot="18592663">
            <a:off x="1468438" y="4070350"/>
            <a:ext cx="1463675" cy="371475"/>
          </a:xfrm>
          <a:prstGeom prst="rightArrow">
            <a:avLst>
              <a:gd name="adj1" fmla="val 0"/>
              <a:gd name="adj2" fmla="val 56680"/>
            </a:avLst>
          </a:prstGeom>
          <a:noFill/>
          <a:ln w="25400" algn="ctr">
            <a:solidFill>
              <a:schemeClr val="tx1"/>
            </a:solidFill>
            <a:miter lim="800000"/>
            <a:headEnd/>
            <a:tailEnd/>
          </a:ln>
        </p:spPr>
        <p:txBody>
          <a:bodyPr vert="eaVert" anchor="ctr"/>
          <a:lstStyle/>
          <a:p>
            <a:pPr algn="ctr">
              <a:defRPr/>
            </a:pPr>
            <a:endParaRPr lang="en-US" b="1">
              <a:solidFill>
                <a:schemeClr val="bg1"/>
              </a:solidFill>
              <a:latin typeface="+mn-lt"/>
            </a:endParaRPr>
          </a:p>
        </p:txBody>
      </p:sp>
      <p:sp>
        <p:nvSpPr>
          <p:cNvPr id="16" name="Right Arrow 15"/>
          <p:cNvSpPr>
            <a:spLocks noChangeArrowheads="1"/>
          </p:cNvSpPr>
          <p:nvPr/>
        </p:nvSpPr>
        <p:spPr bwMode="auto">
          <a:xfrm rot="13589835">
            <a:off x="3255169" y="4039394"/>
            <a:ext cx="1463675" cy="369887"/>
          </a:xfrm>
          <a:prstGeom prst="rightArrow">
            <a:avLst>
              <a:gd name="adj1" fmla="val 0"/>
              <a:gd name="adj2" fmla="val 56680"/>
            </a:avLst>
          </a:prstGeom>
          <a:noFill/>
          <a:ln w="25400" algn="ctr">
            <a:solidFill>
              <a:schemeClr val="tx1"/>
            </a:solidFill>
            <a:miter lim="800000"/>
            <a:headEnd/>
            <a:tailEnd/>
          </a:ln>
        </p:spPr>
        <p:txBody>
          <a:bodyPr vert="eaVert" anchor="ctr"/>
          <a:lstStyle/>
          <a:p>
            <a:pPr algn="ctr">
              <a:defRPr/>
            </a:pPr>
            <a:endParaRPr lang="en-US" b="1">
              <a:solidFill>
                <a:schemeClr val="bg1"/>
              </a:solidFill>
              <a:latin typeface="+mn-lt"/>
            </a:endParaRPr>
          </a:p>
        </p:txBody>
      </p:sp>
      <p:sp>
        <p:nvSpPr>
          <p:cNvPr id="34823" name="Rectangle 7"/>
          <p:cNvSpPr>
            <a:spLocks noChangeArrowheads="1"/>
          </p:cNvSpPr>
          <p:nvPr/>
        </p:nvSpPr>
        <p:spPr bwMode="auto">
          <a:xfrm>
            <a:off x="3246438" y="4398963"/>
            <a:ext cx="2514600" cy="776287"/>
          </a:xfrm>
          <a:prstGeom prst="rect">
            <a:avLst/>
          </a:prstGeom>
          <a:solidFill>
            <a:schemeClr val="tx2">
              <a:lumMod val="60000"/>
              <a:lumOff val="40000"/>
            </a:schemeClr>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n-US" altLang="es-AR" b="1">
                <a:solidFill>
                  <a:schemeClr val="bg1"/>
                </a:solidFill>
              </a:rPr>
              <a:t>AvisoImpreso</a:t>
            </a:r>
          </a:p>
        </p:txBody>
      </p:sp>
      <p:sp>
        <p:nvSpPr>
          <p:cNvPr id="34824" name="Rectangle 6"/>
          <p:cNvSpPr>
            <a:spLocks noChangeArrowheads="1"/>
          </p:cNvSpPr>
          <p:nvPr/>
        </p:nvSpPr>
        <p:spPr bwMode="auto">
          <a:xfrm>
            <a:off x="366713" y="4446588"/>
            <a:ext cx="2514600" cy="776287"/>
          </a:xfrm>
          <a:prstGeom prst="rect">
            <a:avLst/>
          </a:prstGeom>
          <a:solidFill>
            <a:schemeClr val="tx2">
              <a:lumMod val="60000"/>
              <a:lumOff val="40000"/>
            </a:schemeClr>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n-US" altLang="es-AR" b="1">
                <a:solidFill>
                  <a:schemeClr val="bg1"/>
                </a:solidFill>
              </a:rPr>
              <a:t>AvisoRadioTV</a:t>
            </a:r>
          </a:p>
        </p:txBody>
      </p:sp>
      <p:sp>
        <p:nvSpPr>
          <p:cNvPr id="34827" name="Rectangle 5"/>
          <p:cNvSpPr>
            <a:spLocks noChangeArrowheads="1"/>
          </p:cNvSpPr>
          <p:nvPr/>
        </p:nvSpPr>
        <p:spPr bwMode="auto">
          <a:xfrm>
            <a:off x="5622925" y="2835275"/>
            <a:ext cx="2549475" cy="736600"/>
          </a:xfrm>
          <a:prstGeom prst="rect">
            <a:avLst/>
          </a:prstGeom>
          <a:solidFill>
            <a:schemeClr val="tx2">
              <a:lumMod val="60000"/>
              <a:lumOff val="40000"/>
            </a:schemeClr>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n-US" altLang="es-AR" b="1" dirty="0" err="1">
                <a:solidFill>
                  <a:schemeClr val="bg1"/>
                </a:solidFill>
              </a:rPr>
              <a:t>Fecha</a:t>
            </a:r>
            <a:endParaRPr lang="en-US" altLang="es-AR" b="1" dirty="0">
              <a:solidFill>
                <a:schemeClr val="bg1"/>
              </a:solidFill>
            </a:endParaRPr>
          </a:p>
        </p:txBody>
      </p:sp>
      <p:sp>
        <p:nvSpPr>
          <p:cNvPr id="13" name="Right Arrow 12"/>
          <p:cNvSpPr>
            <a:spLocks noChangeArrowheads="1"/>
          </p:cNvSpPr>
          <p:nvPr/>
        </p:nvSpPr>
        <p:spPr bwMode="auto">
          <a:xfrm rot="16200000">
            <a:off x="2039144" y="4477544"/>
            <a:ext cx="1982788" cy="361950"/>
          </a:xfrm>
          <a:prstGeom prst="rightArrow">
            <a:avLst>
              <a:gd name="adj1" fmla="val 0"/>
              <a:gd name="adj2" fmla="val 56680"/>
            </a:avLst>
          </a:prstGeom>
          <a:solidFill>
            <a:schemeClr val="bg1"/>
          </a:solidFill>
          <a:ln w="25400" algn="ctr">
            <a:solidFill>
              <a:schemeClr val="tx1"/>
            </a:solidFill>
            <a:miter lim="800000"/>
            <a:headEnd/>
            <a:tailEnd/>
          </a:ln>
        </p:spPr>
        <p:txBody>
          <a:bodyPr vert="eaVert" anchor="ctr"/>
          <a:lstStyle/>
          <a:p>
            <a:pPr algn="ctr">
              <a:defRPr/>
            </a:pPr>
            <a:endParaRPr lang="en-US">
              <a:solidFill>
                <a:schemeClr val="dk1"/>
              </a:solidFill>
              <a:latin typeface="+mn-lt"/>
            </a:endParaRPr>
          </a:p>
        </p:txBody>
      </p:sp>
      <p:sp>
        <p:nvSpPr>
          <p:cNvPr id="49166" name="Rectangle 7"/>
          <p:cNvSpPr>
            <a:spLocks noChangeArrowheads="1"/>
          </p:cNvSpPr>
          <p:nvPr/>
        </p:nvSpPr>
        <p:spPr bwMode="auto">
          <a:xfrm>
            <a:off x="1920875" y="5668963"/>
            <a:ext cx="2514600" cy="776287"/>
          </a:xfrm>
          <a:prstGeom prst="rect">
            <a:avLst/>
          </a:prstGeom>
          <a:solidFill>
            <a:schemeClr val="tx2">
              <a:lumMod val="60000"/>
              <a:lumOff val="40000"/>
            </a:schemeClr>
          </a:solidFill>
          <a:ln>
            <a:headEnd/>
            <a:tailEnd/>
          </a:ln>
        </p:spPr>
        <p:style>
          <a:lnRef idx="2">
            <a:schemeClr val="dk1"/>
          </a:lnRef>
          <a:fillRef idx="1">
            <a:schemeClr val="lt1"/>
          </a:fillRef>
          <a:effectRef idx="0">
            <a:schemeClr val="dk1"/>
          </a:effectRef>
          <a:fontRef idx="minor">
            <a:schemeClr val="dk1"/>
          </a:fontRef>
        </p:style>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n-US" altLang="es-AR" dirty="0" err="1">
                <a:solidFill>
                  <a:schemeClr val="bg1"/>
                </a:solidFill>
              </a:rPr>
              <a:t>AvisoEP</a:t>
            </a:r>
            <a:endParaRPr lang="en-US" altLang="es-AR" dirty="0">
              <a:solidFill>
                <a:schemeClr val="bg1"/>
              </a:solidFill>
            </a:endParaRPr>
          </a:p>
        </p:txBody>
      </p:sp>
      <p:sp>
        <p:nvSpPr>
          <p:cNvPr id="17" name="Right Arrow 15"/>
          <p:cNvSpPr>
            <a:spLocks noChangeArrowheads="1"/>
          </p:cNvSpPr>
          <p:nvPr/>
        </p:nvSpPr>
        <p:spPr bwMode="auto">
          <a:xfrm rot="5400000">
            <a:off x="2012157" y="1916907"/>
            <a:ext cx="1463675" cy="369887"/>
          </a:xfrm>
          <a:prstGeom prst="rightArrow">
            <a:avLst>
              <a:gd name="adj1" fmla="val 0"/>
              <a:gd name="adj2" fmla="val 56680"/>
            </a:avLst>
          </a:prstGeom>
          <a:solidFill>
            <a:schemeClr val="tx1"/>
          </a:solidFill>
          <a:ln w="25400" algn="ctr">
            <a:solidFill>
              <a:schemeClr val="tx1"/>
            </a:solidFill>
            <a:miter lim="800000"/>
            <a:headEnd/>
            <a:tailEnd/>
          </a:ln>
        </p:spPr>
        <p:txBody>
          <a:bodyPr vert="eaVert" anchor="ctr"/>
          <a:lstStyle/>
          <a:p>
            <a:pPr algn="ctr">
              <a:defRPr/>
            </a:pPr>
            <a:endParaRPr lang="en-US" b="1">
              <a:solidFill>
                <a:schemeClr val="bg1"/>
              </a:solidFill>
              <a:latin typeface="+mn-lt"/>
            </a:endParaRPr>
          </a:p>
        </p:txBody>
      </p:sp>
      <p:sp>
        <p:nvSpPr>
          <p:cNvPr id="18" name="Rectangle 5"/>
          <p:cNvSpPr>
            <a:spLocks noChangeArrowheads="1"/>
          </p:cNvSpPr>
          <p:nvPr/>
        </p:nvSpPr>
        <p:spPr bwMode="auto">
          <a:xfrm>
            <a:off x="1349375" y="1001713"/>
            <a:ext cx="3038475" cy="736600"/>
          </a:xfrm>
          <a:prstGeom prst="rect">
            <a:avLst/>
          </a:prstGeom>
          <a:solidFill>
            <a:schemeClr val="tx2">
              <a:lumMod val="60000"/>
              <a:lumOff val="40000"/>
            </a:schemeClr>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n-US" altLang="es-AR" b="1" dirty="0" err="1" smtClean="0">
                <a:solidFill>
                  <a:schemeClr val="bg1"/>
                </a:solidFill>
              </a:rPr>
              <a:t>AvisosOrdenados</a:t>
            </a:r>
            <a:endParaRPr lang="en-US" altLang="es-AR" b="1" dirty="0">
              <a:solidFill>
                <a:schemeClr val="bg1"/>
              </a:solidFill>
            </a:endParaRPr>
          </a:p>
        </p:txBody>
      </p:sp>
      <p:sp>
        <p:nvSpPr>
          <p:cNvPr id="20" name="Right Arrow 15"/>
          <p:cNvSpPr>
            <a:spLocks noChangeArrowheads="1"/>
          </p:cNvSpPr>
          <p:nvPr/>
        </p:nvSpPr>
        <p:spPr bwMode="auto">
          <a:xfrm>
            <a:off x="4130146" y="3018631"/>
            <a:ext cx="1463675" cy="369887"/>
          </a:xfrm>
          <a:prstGeom prst="rightArrow">
            <a:avLst>
              <a:gd name="adj1" fmla="val 0"/>
              <a:gd name="adj2" fmla="val 56680"/>
            </a:avLst>
          </a:prstGeom>
          <a:solidFill>
            <a:schemeClr val="tx1"/>
          </a:solidFill>
          <a:ln w="25400" algn="ctr">
            <a:solidFill>
              <a:schemeClr val="tx1"/>
            </a:solidFill>
            <a:miter lim="800000"/>
            <a:headEnd/>
            <a:tailEnd/>
          </a:ln>
        </p:spPr>
        <p:txBody>
          <a:bodyPr vert="eaVert" anchor="ctr"/>
          <a:lstStyle/>
          <a:p>
            <a:pPr algn="ctr">
              <a:defRPr/>
            </a:pPr>
            <a:endParaRPr lang="en-US" b="1">
              <a:solidFill>
                <a:schemeClr val="bg1"/>
              </a:solidFill>
              <a:latin typeface="+mn-lt"/>
            </a:endParaRPr>
          </a:p>
        </p:txBody>
      </p:sp>
      <p:sp>
        <p:nvSpPr>
          <p:cNvPr id="21" name="Rectangle 5"/>
          <p:cNvSpPr>
            <a:spLocks noChangeArrowheads="1"/>
          </p:cNvSpPr>
          <p:nvPr/>
        </p:nvSpPr>
        <p:spPr bwMode="auto">
          <a:xfrm>
            <a:off x="1325563" y="2833688"/>
            <a:ext cx="3038475" cy="736600"/>
          </a:xfrm>
          <a:prstGeom prst="rect">
            <a:avLst/>
          </a:prstGeom>
          <a:solidFill>
            <a:schemeClr val="tx2">
              <a:lumMod val="60000"/>
              <a:lumOff val="40000"/>
            </a:schemeClr>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n-US" altLang="es-AR" b="1" dirty="0" smtClean="0">
                <a:solidFill>
                  <a:schemeClr val="bg1"/>
                </a:solidFill>
              </a:rPr>
              <a:t>*Aviso</a:t>
            </a:r>
            <a:endParaRPr lang="en-US" altLang="es-AR" b="1" dirty="0">
              <a:solidFill>
                <a:schemeClr val="bg1"/>
              </a:solidFill>
            </a:endParaRPr>
          </a:p>
        </p:txBody>
      </p:sp>
    </p:spTree>
    <p:extLst>
      <p:ext uri="{BB962C8B-B14F-4D97-AF65-F5344CB8AC3E}">
        <p14:creationId xmlns:p14="http://schemas.microsoft.com/office/powerpoint/2010/main" val="37158365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6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4916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3"/>
          <p:cNvSpPr>
            <a:spLocks noGrp="1"/>
          </p:cNvSpPr>
          <p:nvPr>
            <p:ph type="ftr" sz="quarter" idx="10"/>
          </p:nvPr>
        </p:nvSpPr>
        <p:spPr/>
        <p:txBody>
          <a:bodyPr/>
          <a:lstStyle/>
          <a:p>
            <a:pPr>
              <a:defRPr/>
            </a:pPr>
            <a:r>
              <a:rPr lang="en-US" smtClean="0"/>
              <a:t>Introducción a la Programación Orientada a Objetos</a:t>
            </a:r>
            <a:endParaRPr lang="es-ES" smtClean="0"/>
          </a:p>
        </p:txBody>
      </p:sp>
      <p:sp>
        <p:nvSpPr>
          <p:cNvPr id="35844" name="Rectangle 4"/>
          <p:cNvSpPr>
            <a:spLocks noChangeArrowheads="1"/>
          </p:cNvSpPr>
          <p:nvPr/>
        </p:nvSpPr>
        <p:spPr bwMode="auto">
          <a:xfrm>
            <a:off x="539552" y="1178842"/>
            <a:ext cx="5603875" cy="595313"/>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a:latin typeface="Arial" panose="020B0604020202020204" pitchFamily="34" charset="0"/>
                <a:cs typeface="Arial" panose="020B0604020202020204" pitchFamily="34" charset="0"/>
              </a:rPr>
              <a:t>AvisoEP</a:t>
            </a:r>
          </a:p>
        </p:txBody>
      </p:sp>
      <p:sp>
        <p:nvSpPr>
          <p:cNvPr id="35845" name="Rectangle 5"/>
          <p:cNvSpPr>
            <a:spLocks noChangeArrowheads="1"/>
          </p:cNvSpPr>
          <p:nvPr/>
        </p:nvSpPr>
        <p:spPr bwMode="auto">
          <a:xfrm>
            <a:off x="539552" y="1712242"/>
            <a:ext cx="5603875" cy="2992438"/>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a:latin typeface="Arial" panose="020B0604020202020204" pitchFamily="34" charset="0"/>
                <a:cs typeface="Arial" panose="020B0604020202020204" pitchFamily="34" charset="0"/>
              </a:rPr>
              <a:t>&lt;&lt;atributos de clase&gt;&gt; </a:t>
            </a:r>
          </a:p>
          <a:p>
            <a:pPr algn="l" eaLnBrk="1" hangingPunct="1">
              <a:spcBef>
                <a:spcPct val="0"/>
              </a:spcBef>
              <a:buFontTx/>
              <a:buNone/>
            </a:pPr>
            <a:r>
              <a:rPr lang="es-AR" altLang="es-AR">
                <a:latin typeface="Arial" panose="020B0604020202020204" pitchFamily="34" charset="0"/>
                <a:cs typeface="Arial" panose="020B0604020202020204" pitchFamily="34" charset="0"/>
              </a:rPr>
              <a:t>costoBase: real</a:t>
            </a:r>
          </a:p>
          <a:p>
            <a:pPr algn="l" eaLnBrk="1" hangingPunct="1">
              <a:spcBef>
                <a:spcPct val="0"/>
              </a:spcBef>
              <a:buFontTx/>
              <a:buNone/>
            </a:pPr>
            <a:r>
              <a:rPr lang="es-AR" altLang="es-AR">
                <a:latin typeface="Arial" panose="020B0604020202020204" pitchFamily="34" charset="0"/>
                <a:cs typeface="Arial" panose="020B0604020202020204" pitchFamily="34" charset="0"/>
              </a:rPr>
              <a:t>&lt;&lt;atributos de instancia&gt;&gt;</a:t>
            </a:r>
          </a:p>
          <a:p>
            <a:pPr algn="l" eaLnBrk="1" hangingPunct="1">
              <a:spcBef>
                <a:spcPct val="0"/>
              </a:spcBef>
              <a:buFontTx/>
              <a:buNone/>
            </a:pPr>
            <a:r>
              <a:rPr lang="es-AR" altLang="es-AR">
                <a:latin typeface="Arial" panose="020B0604020202020204" pitchFamily="34" charset="0"/>
                <a:cs typeface="Arial" panose="020B0604020202020204" pitchFamily="34" charset="0"/>
              </a:rPr>
              <a:t>codigoEP : entero</a:t>
            </a:r>
          </a:p>
          <a:p>
            <a:pPr algn="l" eaLnBrk="1" hangingPunct="1">
              <a:spcBef>
                <a:spcPct val="0"/>
              </a:spcBef>
              <a:buFontTx/>
              <a:buNone/>
            </a:pPr>
            <a:r>
              <a:rPr lang="es-AR" altLang="es-AR">
                <a:latin typeface="Arial" panose="020B0604020202020204" pitchFamily="34" charset="0"/>
                <a:cs typeface="Arial" panose="020B0604020202020204" pitchFamily="34" charset="0"/>
              </a:rPr>
              <a:t>tipoCartel : char</a:t>
            </a:r>
          </a:p>
          <a:p>
            <a:pPr algn="l" eaLnBrk="1" hangingPunct="1">
              <a:spcBef>
                <a:spcPct val="0"/>
              </a:spcBef>
              <a:buFontTx/>
              <a:buNone/>
            </a:pPr>
            <a:endParaRPr lang="es-AR" altLang="es-AR">
              <a:latin typeface="Arial" panose="020B0604020202020204" pitchFamily="34" charset="0"/>
              <a:cs typeface="Arial" panose="020B0604020202020204" pitchFamily="34" charset="0"/>
            </a:endParaRPr>
          </a:p>
        </p:txBody>
      </p:sp>
      <p:sp>
        <p:nvSpPr>
          <p:cNvPr id="35846" name="Rectangle 6"/>
          <p:cNvSpPr>
            <a:spLocks noChangeArrowheads="1"/>
          </p:cNvSpPr>
          <p:nvPr/>
        </p:nvSpPr>
        <p:spPr bwMode="auto">
          <a:xfrm>
            <a:off x="552252" y="4704680"/>
            <a:ext cx="5603875" cy="1244600"/>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a:latin typeface="Arial" panose="020B0604020202020204" pitchFamily="34" charset="0"/>
                <a:cs typeface="Arial" panose="020B0604020202020204" pitchFamily="34" charset="0"/>
              </a:rPr>
              <a:t>&lt;&lt;consultas&gt;&gt; </a:t>
            </a:r>
          </a:p>
          <a:p>
            <a:pPr algn="l" eaLnBrk="1" hangingPunct="1">
              <a:spcBef>
                <a:spcPct val="0"/>
              </a:spcBef>
              <a:buFontTx/>
              <a:buNone/>
            </a:pPr>
            <a:r>
              <a:rPr lang="es-AR" altLang="es-AR" b="1">
                <a:solidFill>
                  <a:srgbClr val="FF0000"/>
                </a:solidFill>
                <a:latin typeface="Arial" panose="020B0604020202020204" pitchFamily="34" charset="0"/>
                <a:cs typeface="Arial" panose="020B0604020202020204" pitchFamily="34" charset="0"/>
              </a:rPr>
              <a:t>costoAviso(): real</a:t>
            </a:r>
          </a:p>
        </p:txBody>
      </p:sp>
      <p:sp>
        <p:nvSpPr>
          <p:cNvPr id="7"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Tree>
    <p:extLst>
      <p:ext uri="{BB962C8B-B14F-4D97-AF65-F5344CB8AC3E}">
        <p14:creationId xmlns:p14="http://schemas.microsoft.com/office/powerpoint/2010/main" val="37829623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ChangeArrowheads="1"/>
          </p:cNvSpPr>
          <p:nvPr/>
        </p:nvSpPr>
        <p:spPr bwMode="auto">
          <a:xfrm>
            <a:off x="2537520" y="963761"/>
            <a:ext cx="3657600" cy="503238"/>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1800">
                <a:latin typeface="Arial" panose="020B0604020202020204" pitchFamily="34" charset="0"/>
                <a:cs typeface="Arial" panose="020B0604020202020204" pitchFamily="34" charset="0"/>
              </a:rPr>
              <a:t>*Aviso</a:t>
            </a:r>
          </a:p>
        </p:txBody>
      </p:sp>
      <p:sp>
        <p:nvSpPr>
          <p:cNvPr id="36869" name="Rectangle 5"/>
          <p:cNvSpPr>
            <a:spLocks noChangeArrowheads="1"/>
          </p:cNvSpPr>
          <p:nvPr/>
        </p:nvSpPr>
        <p:spPr bwMode="auto">
          <a:xfrm>
            <a:off x="2537520" y="1465411"/>
            <a:ext cx="3657600" cy="1052513"/>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1800" dirty="0">
                <a:latin typeface="Arial" panose="020B0604020202020204" pitchFamily="34" charset="0"/>
                <a:cs typeface="Arial" panose="020B0604020202020204" pitchFamily="34" charset="0"/>
              </a:rPr>
              <a:t>&lt;&lt;atributos de clase&gt;&gt; </a:t>
            </a:r>
          </a:p>
          <a:p>
            <a:pPr algn="l" eaLnBrk="1" hangingPunct="1">
              <a:spcBef>
                <a:spcPct val="0"/>
              </a:spcBef>
              <a:buFontTx/>
              <a:buNone/>
            </a:pPr>
            <a:r>
              <a:rPr lang="es-AR" altLang="es-AR" sz="1800" dirty="0">
                <a:latin typeface="Arial" panose="020B0604020202020204" pitchFamily="34" charset="0"/>
                <a:cs typeface="Arial" panose="020B0604020202020204" pitchFamily="34" charset="0"/>
              </a:rPr>
              <a:t>&lt;&lt;atributos de </a:t>
            </a:r>
            <a:r>
              <a:rPr lang="es-AR" altLang="es-AR" sz="1800" dirty="0" err="1" smtClean="0">
                <a:latin typeface="Arial" panose="020B0604020202020204" pitchFamily="34" charset="0"/>
                <a:cs typeface="Arial" panose="020B0604020202020204" pitchFamily="34" charset="0"/>
              </a:rPr>
              <a:t>inst.</a:t>
            </a:r>
            <a:r>
              <a:rPr lang="es-AR" altLang="es-AR" sz="1800" dirty="0" smtClean="0">
                <a:latin typeface="Arial" panose="020B0604020202020204" pitchFamily="34" charset="0"/>
                <a:cs typeface="Arial" panose="020B0604020202020204" pitchFamily="34" charset="0"/>
              </a:rPr>
              <a:t>&gt;&gt;</a:t>
            </a:r>
            <a:endParaRPr lang="es-AR" altLang="es-AR" sz="1800" dirty="0">
              <a:latin typeface="Arial" panose="020B0604020202020204" pitchFamily="34" charset="0"/>
              <a:cs typeface="Arial" panose="020B0604020202020204" pitchFamily="34" charset="0"/>
            </a:endParaRPr>
          </a:p>
        </p:txBody>
      </p:sp>
      <p:sp>
        <p:nvSpPr>
          <p:cNvPr id="36870" name="Rectangle 6"/>
          <p:cNvSpPr>
            <a:spLocks noChangeArrowheads="1"/>
          </p:cNvSpPr>
          <p:nvPr/>
        </p:nvSpPr>
        <p:spPr bwMode="auto">
          <a:xfrm>
            <a:off x="2537520" y="2517924"/>
            <a:ext cx="3657600" cy="1052512"/>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1800">
                <a:latin typeface="Arial" panose="020B0604020202020204" pitchFamily="34" charset="0"/>
                <a:cs typeface="Arial" panose="020B0604020202020204" pitchFamily="34" charset="0"/>
              </a:rPr>
              <a:t>&lt;&lt;consultas&gt;&gt; </a:t>
            </a:r>
          </a:p>
          <a:p>
            <a:pPr algn="l" eaLnBrk="1" hangingPunct="1">
              <a:spcBef>
                <a:spcPct val="0"/>
              </a:spcBef>
              <a:buFontTx/>
              <a:buNone/>
            </a:pPr>
            <a:r>
              <a:rPr lang="es-AR" altLang="es-AR" sz="1800" b="1">
                <a:solidFill>
                  <a:srgbClr val="FF0000"/>
                </a:solidFill>
                <a:latin typeface="Arial" panose="020B0604020202020204" pitchFamily="34" charset="0"/>
                <a:cs typeface="Arial" panose="020B0604020202020204" pitchFamily="34" charset="0"/>
              </a:rPr>
              <a:t>*costoAviso(): real</a:t>
            </a:r>
          </a:p>
        </p:txBody>
      </p:sp>
      <p:sp>
        <p:nvSpPr>
          <p:cNvPr id="36871" name="Rectangle 7"/>
          <p:cNvSpPr>
            <a:spLocks noChangeArrowheads="1"/>
          </p:cNvSpPr>
          <p:nvPr/>
        </p:nvSpPr>
        <p:spPr bwMode="auto">
          <a:xfrm>
            <a:off x="251520" y="3845074"/>
            <a:ext cx="2560637" cy="503237"/>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1800">
                <a:latin typeface="Arial" panose="020B0604020202020204" pitchFamily="34" charset="0"/>
                <a:cs typeface="Arial" panose="020B0604020202020204" pitchFamily="34" charset="0"/>
              </a:rPr>
              <a:t>AvisoRadioTV</a:t>
            </a:r>
          </a:p>
        </p:txBody>
      </p:sp>
      <p:sp>
        <p:nvSpPr>
          <p:cNvPr id="36872" name="Rectangle 8"/>
          <p:cNvSpPr>
            <a:spLocks noChangeArrowheads="1"/>
          </p:cNvSpPr>
          <p:nvPr/>
        </p:nvSpPr>
        <p:spPr bwMode="auto">
          <a:xfrm>
            <a:off x="251520" y="4346724"/>
            <a:ext cx="2560637" cy="1052512"/>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1800" dirty="0">
                <a:latin typeface="Arial" panose="020B0604020202020204" pitchFamily="34" charset="0"/>
                <a:cs typeface="Arial" panose="020B0604020202020204" pitchFamily="34" charset="0"/>
              </a:rPr>
              <a:t>&lt;&lt;atributos de clase&gt;&gt; </a:t>
            </a:r>
          </a:p>
          <a:p>
            <a:pPr algn="l" eaLnBrk="1" hangingPunct="1">
              <a:spcBef>
                <a:spcPct val="0"/>
              </a:spcBef>
              <a:buFontTx/>
              <a:buNone/>
            </a:pPr>
            <a:r>
              <a:rPr lang="es-AR" altLang="es-AR" sz="1800" dirty="0">
                <a:latin typeface="Arial" panose="020B0604020202020204" pitchFamily="34" charset="0"/>
                <a:cs typeface="Arial" panose="020B0604020202020204" pitchFamily="34" charset="0"/>
              </a:rPr>
              <a:t>&lt;&lt;atributos de </a:t>
            </a:r>
            <a:r>
              <a:rPr lang="es-AR" altLang="es-AR" sz="1800" dirty="0" err="1" smtClean="0">
                <a:latin typeface="Arial" panose="020B0604020202020204" pitchFamily="34" charset="0"/>
                <a:cs typeface="Arial" panose="020B0604020202020204" pitchFamily="34" charset="0"/>
              </a:rPr>
              <a:t>inst.</a:t>
            </a:r>
            <a:r>
              <a:rPr lang="es-AR" altLang="es-AR" sz="1800" dirty="0" smtClean="0">
                <a:latin typeface="Arial" panose="020B0604020202020204" pitchFamily="34" charset="0"/>
                <a:cs typeface="Arial" panose="020B0604020202020204" pitchFamily="34" charset="0"/>
              </a:rPr>
              <a:t>&gt;&gt;</a:t>
            </a:r>
            <a:endParaRPr lang="es-AR" altLang="es-AR" sz="1800" dirty="0">
              <a:latin typeface="Arial" panose="020B0604020202020204" pitchFamily="34" charset="0"/>
              <a:cs typeface="Arial" panose="020B0604020202020204" pitchFamily="34" charset="0"/>
            </a:endParaRPr>
          </a:p>
        </p:txBody>
      </p:sp>
      <p:sp>
        <p:nvSpPr>
          <p:cNvPr id="36873" name="Rectangle 9"/>
          <p:cNvSpPr>
            <a:spLocks noChangeArrowheads="1"/>
          </p:cNvSpPr>
          <p:nvPr/>
        </p:nvSpPr>
        <p:spPr bwMode="auto">
          <a:xfrm>
            <a:off x="251520" y="5399236"/>
            <a:ext cx="2560637" cy="1052513"/>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1800">
                <a:latin typeface="Arial" panose="020B0604020202020204" pitchFamily="34" charset="0"/>
                <a:cs typeface="Arial" panose="020B0604020202020204" pitchFamily="34" charset="0"/>
              </a:rPr>
              <a:t>&lt;&lt;consultas&gt;&gt; </a:t>
            </a:r>
          </a:p>
          <a:p>
            <a:pPr algn="l" eaLnBrk="1" hangingPunct="1">
              <a:spcBef>
                <a:spcPct val="0"/>
              </a:spcBef>
              <a:buFontTx/>
              <a:buNone/>
            </a:pPr>
            <a:r>
              <a:rPr lang="es-AR" altLang="es-AR" sz="1800" b="1">
                <a:solidFill>
                  <a:srgbClr val="FF0000"/>
                </a:solidFill>
                <a:latin typeface="Arial" panose="020B0604020202020204" pitchFamily="34" charset="0"/>
                <a:cs typeface="Arial" panose="020B0604020202020204" pitchFamily="34" charset="0"/>
              </a:rPr>
              <a:t>costoAviso(): real</a:t>
            </a:r>
          </a:p>
        </p:txBody>
      </p:sp>
      <p:sp>
        <p:nvSpPr>
          <p:cNvPr id="36874" name="Rectangle 12"/>
          <p:cNvSpPr>
            <a:spLocks noChangeArrowheads="1"/>
          </p:cNvSpPr>
          <p:nvPr/>
        </p:nvSpPr>
        <p:spPr bwMode="auto">
          <a:xfrm>
            <a:off x="6241157" y="3846661"/>
            <a:ext cx="2651125" cy="503238"/>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1800">
                <a:latin typeface="Arial" panose="020B0604020202020204" pitchFamily="34" charset="0"/>
                <a:cs typeface="Arial" panose="020B0604020202020204" pitchFamily="34" charset="0"/>
              </a:rPr>
              <a:t>AvisoEP</a:t>
            </a:r>
          </a:p>
        </p:txBody>
      </p:sp>
      <p:sp>
        <p:nvSpPr>
          <p:cNvPr id="36875" name="Rectangle 13"/>
          <p:cNvSpPr>
            <a:spLocks noChangeArrowheads="1"/>
          </p:cNvSpPr>
          <p:nvPr/>
        </p:nvSpPr>
        <p:spPr bwMode="auto">
          <a:xfrm>
            <a:off x="6241157" y="4348311"/>
            <a:ext cx="2651125" cy="1052513"/>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1800" dirty="0">
                <a:latin typeface="Arial" panose="020B0604020202020204" pitchFamily="34" charset="0"/>
                <a:cs typeface="Arial" panose="020B0604020202020204" pitchFamily="34" charset="0"/>
              </a:rPr>
              <a:t>&lt;&lt;atributos de clase&gt;&gt; </a:t>
            </a:r>
          </a:p>
          <a:p>
            <a:pPr algn="l" eaLnBrk="1" hangingPunct="1">
              <a:spcBef>
                <a:spcPct val="0"/>
              </a:spcBef>
              <a:buFontTx/>
              <a:buNone/>
            </a:pPr>
            <a:r>
              <a:rPr lang="es-AR" altLang="es-AR" sz="1800" dirty="0">
                <a:latin typeface="Arial" panose="020B0604020202020204" pitchFamily="34" charset="0"/>
                <a:cs typeface="Arial" panose="020B0604020202020204" pitchFamily="34" charset="0"/>
              </a:rPr>
              <a:t>&lt;&lt;atributos de </a:t>
            </a:r>
            <a:r>
              <a:rPr lang="es-AR" altLang="es-AR" sz="1800" dirty="0" err="1" smtClean="0">
                <a:latin typeface="Arial" panose="020B0604020202020204" pitchFamily="34" charset="0"/>
                <a:cs typeface="Arial" panose="020B0604020202020204" pitchFamily="34" charset="0"/>
              </a:rPr>
              <a:t>inst.</a:t>
            </a:r>
            <a:r>
              <a:rPr lang="es-AR" altLang="es-AR" sz="1800" dirty="0" smtClean="0">
                <a:latin typeface="Arial" panose="020B0604020202020204" pitchFamily="34" charset="0"/>
                <a:cs typeface="Arial" panose="020B0604020202020204" pitchFamily="34" charset="0"/>
              </a:rPr>
              <a:t>&gt;&gt;</a:t>
            </a:r>
            <a:endParaRPr lang="es-AR" altLang="es-AR" sz="1800" dirty="0">
              <a:latin typeface="Arial" panose="020B0604020202020204" pitchFamily="34" charset="0"/>
              <a:cs typeface="Arial" panose="020B0604020202020204" pitchFamily="34" charset="0"/>
            </a:endParaRPr>
          </a:p>
        </p:txBody>
      </p:sp>
      <p:sp>
        <p:nvSpPr>
          <p:cNvPr id="36876" name="Rectangle 14"/>
          <p:cNvSpPr>
            <a:spLocks noChangeArrowheads="1"/>
          </p:cNvSpPr>
          <p:nvPr/>
        </p:nvSpPr>
        <p:spPr bwMode="auto">
          <a:xfrm>
            <a:off x="6241157" y="5400824"/>
            <a:ext cx="2651125" cy="1052512"/>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1800">
                <a:latin typeface="Arial" panose="020B0604020202020204" pitchFamily="34" charset="0"/>
                <a:cs typeface="Arial" panose="020B0604020202020204" pitchFamily="34" charset="0"/>
              </a:rPr>
              <a:t>&lt;&lt;consultas&gt;&gt; </a:t>
            </a:r>
          </a:p>
          <a:p>
            <a:pPr algn="l" eaLnBrk="1" hangingPunct="1">
              <a:spcBef>
                <a:spcPct val="0"/>
              </a:spcBef>
              <a:buFontTx/>
              <a:buNone/>
            </a:pPr>
            <a:r>
              <a:rPr lang="es-AR" altLang="es-AR" sz="1800" b="1">
                <a:solidFill>
                  <a:srgbClr val="FF0000"/>
                </a:solidFill>
                <a:latin typeface="Arial" panose="020B0604020202020204" pitchFamily="34" charset="0"/>
                <a:cs typeface="Arial" panose="020B0604020202020204" pitchFamily="34" charset="0"/>
              </a:rPr>
              <a:t>costoAviso(): real</a:t>
            </a:r>
          </a:p>
        </p:txBody>
      </p:sp>
      <p:sp>
        <p:nvSpPr>
          <p:cNvPr id="36877" name="Rectangle 12"/>
          <p:cNvSpPr>
            <a:spLocks noChangeArrowheads="1"/>
          </p:cNvSpPr>
          <p:nvPr/>
        </p:nvSpPr>
        <p:spPr bwMode="auto">
          <a:xfrm>
            <a:off x="3223320" y="3845074"/>
            <a:ext cx="2652712" cy="503237"/>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1800">
                <a:latin typeface="Arial" panose="020B0604020202020204" pitchFamily="34" charset="0"/>
                <a:cs typeface="Arial" panose="020B0604020202020204" pitchFamily="34" charset="0"/>
              </a:rPr>
              <a:t>AvisoImpreso</a:t>
            </a:r>
          </a:p>
        </p:txBody>
      </p:sp>
      <p:sp>
        <p:nvSpPr>
          <p:cNvPr id="36878" name="Rectangle 13"/>
          <p:cNvSpPr>
            <a:spLocks noChangeArrowheads="1"/>
          </p:cNvSpPr>
          <p:nvPr/>
        </p:nvSpPr>
        <p:spPr bwMode="auto">
          <a:xfrm>
            <a:off x="3223320" y="4346724"/>
            <a:ext cx="2652712" cy="1052512"/>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1800" dirty="0">
                <a:latin typeface="Arial" panose="020B0604020202020204" pitchFamily="34" charset="0"/>
                <a:cs typeface="Arial" panose="020B0604020202020204" pitchFamily="34" charset="0"/>
              </a:rPr>
              <a:t>&lt;&lt;atributos de clase&gt;&gt; </a:t>
            </a:r>
          </a:p>
          <a:p>
            <a:pPr algn="l" eaLnBrk="1" hangingPunct="1">
              <a:spcBef>
                <a:spcPct val="0"/>
              </a:spcBef>
              <a:buFontTx/>
              <a:buNone/>
            </a:pPr>
            <a:r>
              <a:rPr lang="es-AR" altLang="es-AR" sz="1800" dirty="0">
                <a:latin typeface="Arial" panose="020B0604020202020204" pitchFamily="34" charset="0"/>
                <a:cs typeface="Arial" panose="020B0604020202020204" pitchFamily="34" charset="0"/>
              </a:rPr>
              <a:t>&lt;&lt;atributos de </a:t>
            </a:r>
            <a:r>
              <a:rPr lang="es-AR" altLang="es-AR" sz="1800" dirty="0" err="1" smtClean="0">
                <a:latin typeface="Arial" panose="020B0604020202020204" pitchFamily="34" charset="0"/>
                <a:cs typeface="Arial" panose="020B0604020202020204" pitchFamily="34" charset="0"/>
              </a:rPr>
              <a:t>inst.</a:t>
            </a:r>
            <a:r>
              <a:rPr lang="es-AR" altLang="es-AR" sz="1800" dirty="0" smtClean="0">
                <a:latin typeface="Arial" panose="020B0604020202020204" pitchFamily="34" charset="0"/>
                <a:cs typeface="Arial" panose="020B0604020202020204" pitchFamily="34" charset="0"/>
              </a:rPr>
              <a:t>&gt;&gt;</a:t>
            </a:r>
            <a:endParaRPr lang="es-AR" altLang="es-AR" sz="1800" dirty="0">
              <a:latin typeface="Arial" panose="020B0604020202020204" pitchFamily="34" charset="0"/>
              <a:cs typeface="Arial" panose="020B0604020202020204" pitchFamily="34" charset="0"/>
            </a:endParaRPr>
          </a:p>
        </p:txBody>
      </p:sp>
      <p:sp>
        <p:nvSpPr>
          <p:cNvPr id="36879" name="Rectangle 14"/>
          <p:cNvSpPr>
            <a:spLocks noChangeArrowheads="1"/>
          </p:cNvSpPr>
          <p:nvPr/>
        </p:nvSpPr>
        <p:spPr bwMode="auto">
          <a:xfrm>
            <a:off x="3223320" y="5399236"/>
            <a:ext cx="2652712" cy="1052513"/>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1800">
                <a:latin typeface="Arial" panose="020B0604020202020204" pitchFamily="34" charset="0"/>
                <a:cs typeface="Arial" panose="020B0604020202020204" pitchFamily="34" charset="0"/>
              </a:rPr>
              <a:t>&lt;&lt;consultas&gt;&gt; </a:t>
            </a:r>
          </a:p>
          <a:p>
            <a:pPr algn="l" eaLnBrk="1" hangingPunct="1">
              <a:spcBef>
                <a:spcPct val="0"/>
              </a:spcBef>
              <a:buFontTx/>
              <a:buNone/>
            </a:pPr>
            <a:r>
              <a:rPr lang="es-AR" altLang="es-AR" sz="1800" b="1">
                <a:solidFill>
                  <a:srgbClr val="FF0000"/>
                </a:solidFill>
                <a:latin typeface="Arial" panose="020B0604020202020204" pitchFamily="34" charset="0"/>
                <a:cs typeface="Arial" panose="020B0604020202020204" pitchFamily="34" charset="0"/>
              </a:rPr>
              <a:t>costoAviso(): real</a:t>
            </a:r>
          </a:p>
        </p:txBody>
      </p:sp>
      <p:sp>
        <p:nvSpPr>
          <p:cNvPr id="16"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Tree>
    <p:extLst>
      <p:ext uri="{BB962C8B-B14F-4D97-AF65-F5344CB8AC3E}">
        <p14:creationId xmlns:p14="http://schemas.microsoft.com/office/powerpoint/2010/main" val="13760781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11163" y="5166519"/>
            <a:ext cx="7689229" cy="1004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410" name="Footer Placeholder 3"/>
          <p:cNvSpPr>
            <a:spLocks noGrp="1"/>
          </p:cNvSpPr>
          <p:nvPr>
            <p:ph type="ftr" sz="quarter" idx="10"/>
          </p:nvPr>
        </p:nvSpPr>
        <p:spPr/>
        <p:txBody>
          <a:bodyPr/>
          <a:lstStyle/>
          <a:p>
            <a:pPr>
              <a:defRPr/>
            </a:pPr>
            <a:r>
              <a:rPr lang="en-US" smtClean="0"/>
              <a:t>Introducción a la Programación Orientada a Objetos</a:t>
            </a:r>
            <a:endParaRPr lang="es-ES" smtClean="0"/>
          </a:p>
        </p:txBody>
      </p:sp>
      <p:sp>
        <p:nvSpPr>
          <p:cNvPr id="208898" name="Text Box 2"/>
          <p:cNvSpPr txBox="1">
            <a:spLocks noChangeArrowheads="1"/>
          </p:cNvSpPr>
          <p:nvPr/>
        </p:nvSpPr>
        <p:spPr bwMode="auto">
          <a:xfrm>
            <a:off x="467544" y="1412776"/>
            <a:ext cx="7689229" cy="2893100"/>
          </a:xfrm>
          <a:prstGeom prst="rect">
            <a:avLst/>
          </a:prstGeom>
          <a:solidFill>
            <a:srgbClr val="FFFF99"/>
          </a:solidFill>
          <a:ln>
            <a:noFill/>
          </a:ln>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2600" b="1" dirty="0" err="1" smtClean="0">
                <a:latin typeface="Courier New" pitchFamily="49" charset="0"/>
              </a:rPr>
              <a:t>public</a:t>
            </a:r>
            <a:r>
              <a:rPr lang="es-AR" altLang="es-AR" sz="2600" b="1" dirty="0" smtClean="0">
                <a:latin typeface="Courier New" pitchFamily="49" charset="0"/>
              </a:rPr>
              <a:t>  </a:t>
            </a:r>
            <a:r>
              <a:rPr lang="es-AR" altLang="es-AR" sz="2600" b="1" dirty="0" err="1">
                <a:latin typeface="Courier New" pitchFamily="49" charset="0"/>
              </a:rPr>
              <a:t>double</a:t>
            </a:r>
            <a:r>
              <a:rPr lang="es-AR" altLang="es-AR" sz="2600" b="1" dirty="0">
                <a:latin typeface="Courier New" pitchFamily="49" charset="0"/>
              </a:rPr>
              <a:t> </a:t>
            </a:r>
            <a:r>
              <a:rPr lang="es-AR" altLang="es-AR" sz="2600" b="1" dirty="0" err="1">
                <a:latin typeface="Courier New" pitchFamily="49" charset="0"/>
              </a:rPr>
              <a:t>costoTotal</a:t>
            </a:r>
            <a:r>
              <a:rPr lang="es-AR" altLang="es-AR" sz="2600" b="1" dirty="0">
                <a:latin typeface="Courier New" pitchFamily="49" charset="0"/>
              </a:rPr>
              <a:t> (){</a:t>
            </a:r>
          </a:p>
          <a:p>
            <a:pPr algn="l" eaLnBrk="1" hangingPunct="1">
              <a:spcBef>
                <a:spcPct val="0"/>
              </a:spcBef>
              <a:buFontTx/>
              <a:buNone/>
            </a:pPr>
            <a:r>
              <a:rPr lang="es-AR" altLang="es-AR" sz="2600" b="1" dirty="0">
                <a:latin typeface="Courier New" pitchFamily="49" charset="0"/>
              </a:rPr>
              <a:t>  </a:t>
            </a:r>
            <a:r>
              <a:rPr lang="es-AR" altLang="es-AR" sz="2600" b="1" dirty="0" err="1">
                <a:latin typeface="Courier New" pitchFamily="49" charset="0"/>
              </a:rPr>
              <a:t>float</a:t>
            </a:r>
            <a:r>
              <a:rPr lang="es-AR" altLang="es-AR" sz="2600" b="1" dirty="0">
                <a:latin typeface="Courier New" pitchFamily="49" charset="0"/>
              </a:rPr>
              <a:t> c = 0; </a:t>
            </a:r>
          </a:p>
          <a:p>
            <a:pPr algn="l" eaLnBrk="1" hangingPunct="1">
              <a:spcBef>
                <a:spcPct val="0"/>
              </a:spcBef>
              <a:buFontTx/>
              <a:buNone/>
            </a:pPr>
            <a:r>
              <a:rPr lang="es-AR" altLang="es-AR" sz="2600" b="1" dirty="0">
                <a:latin typeface="Courier New" pitchFamily="49" charset="0"/>
              </a:rPr>
              <a:t>  </a:t>
            </a:r>
            <a:r>
              <a:rPr lang="es-AR" altLang="es-AR" sz="2600" b="1" dirty="0" err="1">
                <a:latin typeface="Courier New" pitchFamily="49" charset="0"/>
              </a:rPr>
              <a:t>for</a:t>
            </a:r>
            <a:r>
              <a:rPr lang="es-AR" altLang="es-AR" sz="2600" b="1" dirty="0">
                <a:latin typeface="Courier New" pitchFamily="49" charset="0"/>
              </a:rPr>
              <a:t> (</a:t>
            </a:r>
            <a:r>
              <a:rPr lang="es-AR" altLang="es-AR" sz="2600" b="1" dirty="0" err="1">
                <a:latin typeface="Courier New" pitchFamily="49" charset="0"/>
              </a:rPr>
              <a:t>int</a:t>
            </a:r>
            <a:r>
              <a:rPr lang="es-AR" altLang="es-AR" sz="2600" b="1" dirty="0">
                <a:latin typeface="Courier New" pitchFamily="49" charset="0"/>
              </a:rPr>
              <a:t> </a:t>
            </a:r>
            <a:r>
              <a:rPr lang="es-AR" altLang="es-AR" sz="2600" b="1" dirty="0" smtClean="0">
                <a:latin typeface="Courier New" pitchFamily="49" charset="0"/>
              </a:rPr>
              <a:t>i=0;i</a:t>
            </a:r>
            <a:r>
              <a:rPr lang="es-AR" altLang="es-AR" sz="2600" b="1" dirty="0">
                <a:latin typeface="Courier New" pitchFamily="49" charset="0"/>
              </a:rPr>
              <a:t>&lt; </a:t>
            </a:r>
            <a:r>
              <a:rPr lang="es-AR" altLang="es-AR" sz="2600" b="1" dirty="0" err="1">
                <a:latin typeface="Courier New" pitchFamily="49" charset="0"/>
              </a:rPr>
              <a:t>cantAvisos</a:t>
            </a:r>
            <a:r>
              <a:rPr lang="es-AR" altLang="es-AR" sz="2600" b="1" dirty="0">
                <a:latin typeface="Courier New" pitchFamily="49" charset="0"/>
              </a:rPr>
              <a:t>();i++)</a:t>
            </a:r>
          </a:p>
          <a:p>
            <a:pPr algn="l" eaLnBrk="1" hangingPunct="1">
              <a:spcBef>
                <a:spcPct val="0"/>
              </a:spcBef>
              <a:buFontTx/>
              <a:buNone/>
            </a:pPr>
            <a:r>
              <a:rPr lang="es-AR" altLang="es-AR" sz="2600" b="1" dirty="0">
                <a:solidFill>
                  <a:srgbClr val="FF0000"/>
                </a:solidFill>
                <a:latin typeface="Courier New" pitchFamily="49" charset="0"/>
              </a:rPr>
              <a:t>   c = </a:t>
            </a:r>
            <a:r>
              <a:rPr lang="es-AR" altLang="es-AR" sz="2600" b="1" dirty="0" err="1">
                <a:solidFill>
                  <a:srgbClr val="FF0000"/>
                </a:solidFill>
                <a:latin typeface="Courier New" pitchFamily="49" charset="0"/>
              </a:rPr>
              <a:t>c+T</a:t>
            </a:r>
            <a:r>
              <a:rPr lang="es-AR" altLang="es-AR" sz="2600" b="1" dirty="0">
                <a:solidFill>
                  <a:srgbClr val="FF0000"/>
                </a:solidFill>
                <a:latin typeface="Courier New" pitchFamily="49" charset="0"/>
              </a:rPr>
              <a:t>[i].</a:t>
            </a:r>
            <a:r>
              <a:rPr lang="es-AR" altLang="es-AR" sz="2600" b="1" dirty="0" err="1">
                <a:solidFill>
                  <a:srgbClr val="FF0000"/>
                </a:solidFill>
                <a:latin typeface="Courier New" pitchFamily="49" charset="0"/>
              </a:rPr>
              <a:t>costoAviso</a:t>
            </a:r>
            <a:r>
              <a:rPr lang="es-AR" altLang="es-AR" sz="2600" b="1" dirty="0">
                <a:solidFill>
                  <a:srgbClr val="FF0000"/>
                </a:solidFill>
                <a:latin typeface="Courier New" pitchFamily="49" charset="0"/>
              </a:rPr>
              <a:t>();</a:t>
            </a:r>
          </a:p>
          <a:p>
            <a:pPr algn="l" eaLnBrk="1" hangingPunct="1">
              <a:spcBef>
                <a:spcPct val="0"/>
              </a:spcBef>
              <a:buFontTx/>
              <a:buNone/>
            </a:pPr>
            <a:r>
              <a:rPr lang="es-AR" altLang="es-AR" sz="2600" b="1" dirty="0">
                <a:latin typeface="Courier New" pitchFamily="49" charset="0"/>
              </a:rPr>
              <a:t>  </a:t>
            </a:r>
          </a:p>
          <a:p>
            <a:pPr algn="l" eaLnBrk="1" hangingPunct="1">
              <a:spcBef>
                <a:spcPct val="0"/>
              </a:spcBef>
              <a:buFontTx/>
              <a:buNone/>
            </a:pPr>
            <a:r>
              <a:rPr lang="es-AR" altLang="es-AR" sz="2600" b="1" dirty="0">
                <a:latin typeface="Courier New" pitchFamily="49" charset="0"/>
              </a:rPr>
              <a:t>  </a:t>
            </a:r>
            <a:r>
              <a:rPr lang="es-AR" altLang="es-AR" sz="2600" b="1" dirty="0" err="1">
                <a:latin typeface="Courier New" pitchFamily="49" charset="0"/>
              </a:rPr>
              <a:t>return</a:t>
            </a:r>
            <a:r>
              <a:rPr lang="es-AR" altLang="es-AR" sz="2600" b="1" dirty="0">
                <a:latin typeface="Courier New" pitchFamily="49" charset="0"/>
              </a:rPr>
              <a:t> c</a:t>
            </a:r>
            <a:r>
              <a:rPr lang="es-AR" altLang="es-AR" sz="2600" b="1" dirty="0" smtClean="0">
                <a:latin typeface="Courier New" pitchFamily="49" charset="0"/>
              </a:rPr>
              <a:t>;</a:t>
            </a:r>
            <a:endParaRPr lang="es-AR" altLang="es-AR" sz="2600" b="1" dirty="0">
              <a:latin typeface="Courier New" pitchFamily="49" charset="0"/>
            </a:endParaRPr>
          </a:p>
          <a:p>
            <a:pPr algn="l" eaLnBrk="1" hangingPunct="1">
              <a:spcBef>
                <a:spcPct val="0"/>
              </a:spcBef>
              <a:buFontTx/>
              <a:buNone/>
            </a:pPr>
            <a:r>
              <a:rPr lang="es-AR" altLang="es-AR" sz="2600" b="1" dirty="0" smtClean="0">
                <a:latin typeface="Courier New" pitchFamily="49" charset="0"/>
              </a:rPr>
              <a:t>}</a:t>
            </a:r>
            <a:endParaRPr lang="es-AR" altLang="es-AR" sz="2800" dirty="0"/>
          </a:p>
        </p:txBody>
      </p:sp>
      <p:sp>
        <p:nvSpPr>
          <p:cNvPr id="5" name="Text Box 2"/>
          <p:cNvSpPr txBox="1">
            <a:spLocks noChangeArrowheads="1"/>
          </p:cNvSpPr>
          <p:nvPr/>
        </p:nvSpPr>
        <p:spPr bwMode="auto">
          <a:xfrm>
            <a:off x="378916" y="4976465"/>
            <a:ext cx="7777858"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50000"/>
              </a:spcBef>
              <a:buFontTx/>
              <a:buNone/>
            </a:pPr>
            <a:r>
              <a:rPr lang="es-AR" altLang="es-AR" sz="2800" dirty="0">
                <a:latin typeface="+mn-lt"/>
              </a:rPr>
              <a:t>El cambio en la especificación no afecta a las clases </a:t>
            </a:r>
            <a:r>
              <a:rPr lang="es-AR" altLang="es-AR" sz="2800" b="1" dirty="0">
                <a:latin typeface="Courier New" panose="02070309020205020404" pitchFamily="49" charset="0"/>
                <a:cs typeface="Courier New" panose="02070309020205020404" pitchFamily="49" charset="0"/>
              </a:rPr>
              <a:t>Aviso</a:t>
            </a:r>
            <a:r>
              <a:rPr lang="es-AR" altLang="es-AR" sz="2800" dirty="0">
                <a:latin typeface="+mn-lt"/>
              </a:rPr>
              <a:t>, </a:t>
            </a:r>
            <a:r>
              <a:rPr lang="es-AR" altLang="es-AR" sz="2800" b="1" dirty="0" err="1">
                <a:latin typeface="Courier New" panose="02070309020205020404" pitchFamily="49" charset="0"/>
                <a:cs typeface="Courier New" panose="02070309020205020404" pitchFamily="49" charset="0"/>
              </a:rPr>
              <a:t>AvisoImpreso</a:t>
            </a:r>
            <a:r>
              <a:rPr lang="es-AR" altLang="es-AR" sz="2800" dirty="0">
                <a:latin typeface="+mn-lt"/>
              </a:rPr>
              <a:t>, </a:t>
            </a:r>
            <a:r>
              <a:rPr lang="es-AR" altLang="es-AR" sz="2800" b="1" dirty="0" err="1">
                <a:latin typeface="Courier New" panose="02070309020205020404" pitchFamily="49" charset="0"/>
                <a:cs typeface="Courier New" panose="02070309020205020404" pitchFamily="49" charset="0"/>
              </a:rPr>
              <a:t>AvisoRadioTV</a:t>
            </a:r>
            <a:r>
              <a:rPr lang="es-AR" altLang="es-AR" sz="2800" dirty="0">
                <a:latin typeface="+mn-lt"/>
              </a:rPr>
              <a:t> ni </a:t>
            </a:r>
            <a:r>
              <a:rPr lang="es-AR" altLang="es-AR" sz="2800" b="1" dirty="0" err="1" smtClean="0">
                <a:latin typeface="Courier New" panose="02070309020205020404" pitchFamily="49" charset="0"/>
                <a:cs typeface="Courier New" panose="02070309020205020404" pitchFamily="49" charset="0"/>
              </a:rPr>
              <a:t>AvisosOrdenados</a:t>
            </a:r>
            <a:endParaRPr lang="es-AR" altLang="es-AR" sz="2800" b="1" dirty="0">
              <a:latin typeface="Courier New" panose="02070309020205020404" pitchFamily="49" charset="0"/>
              <a:cs typeface="Courier New" panose="02070309020205020404" pitchFamily="49" charset="0"/>
            </a:endParaRPr>
          </a:p>
        </p:txBody>
      </p:sp>
      <p:sp>
        <p:nvSpPr>
          <p:cNvPr id="7"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Tree>
    <p:extLst>
      <p:ext uri="{BB962C8B-B14F-4D97-AF65-F5344CB8AC3E}">
        <p14:creationId xmlns:p14="http://schemas.microsoft.com/office/powerpoint/2010/main" val="5474728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08898">
                                            <p:txEl>
                                              <p:pRg st="0" end="0"/>
                                            </p:txEl>
                                          </p:spTgt>
                                        </p:tgtEl>
                                        <p:attrNameLst>
                                          <p:attrName>style.visibility</p:attrName>
                                        </p:attrNameLst>
                                      </p:cBhvr>
                                      <p:to>
                                        <p:strVal val="visible"/>
                                      </p:to>
                                    </p:set>
                                    <p:animEffect transition="in" filter="box(in)">
                                      <p:cBhvr>
                                        <p:cTn id="7" dur="500"/>
                                        <p:tgtEl>
                                          <p:spTgt spid="208898">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08898">
                                            <p:txEl>
                                              <p:pRg st="1" end="1"/>
                                            </p:txEl>
                                          </p:spTgt>
                                        </p:tgtEl>
                                        <p:attrNameLst>
                                          <p:attrName>style.visibility</p:attrName>
                                        </p:attrNameLst>
                                      </p:cBhvr>
                                      <p:to>
                                        <p:strVal val="visible"/>
                                      </p:to>
                                    </p:set>
                                    <p:animEffect transition="in" filter="box(in)">
                                      <p:cBhvr>
                                        <p:cTn id="10" dur="500"/>
                                        <p:tgtEl>
                                          <p:spTgt spid="208898">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208898">
                                            <p:txEl>
                                              <p:pRg st="2" end="2"/>
                                            </p:txEl>
                                          </p:spTgt>
                                        </p:tgtEl>
                                        <p:attrNameLst>
                                          <p:attrName>style.visibility</p:attrName>
                                        </p:attrNameLst>
                                      </p:cBhvr>
                                      <p:to>
                                        <p:strVal val="visible"/>
                                      </p:to>
                                    </p:set>
                                    <p:animEffect transition="in" filter="box(in)">
                                      <p:cBhvr>
                                        <p:cTn id="13" dur="500"/>
                                        <p:tgtEl>
                                          <p:spTgt spid="208898">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208898">
                                            <p:txEl>
                                              <p:pRg st="3" end="3"/>
                                            </p:txEl>
                                          </p:spTgt>
                                        </p:tgtEl>
                                        <p:attrNameLst>
                                          <p:attrName>style.visibility</p:attrName>
                                        </p:attrNameLst>
                                      </p:cBhvr>
                                      <p:to>
                                        <p:strVal val="visible"/>
                                      </p:to>
                                    </p:set>
                                    <p:animEffect transition="in" filter="box(in)">
                                      <p:cBhvr>
                                        <p:cTn id="16" dur="500"/>
                                        <p:tgtEl>
                                          <p:spTgt spid="208898">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208898">
                                            <p:txEl>
                                              <p:pRg st="4" end="4"/>
                                            </p:txEl>
                                          </p:spTgt>
                                        </p:tgtEl>
                                        <p:attrNameLst>
                                          <p:attrName>style.visibility</p:attrName>
                                        </p:attrNameLst>
                                      </p:cBhvr>
                                      <p:to>
                                        <p:strVal val="visible"/>
                                      </p:to>
                                    </p:set>
                                    <p:animEffect transition="in" filter="box(in)">
                                      <p:cBhvr>
                                        <p:cTn id="19" dur="500"/>
                                        <p:tgtEl>
                                          <p:spTgt spid="208898">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208898">
                                            <p:txEl>
                                              <p:pRg st="5" end="5"/>
                                            </p:txEl>
                                          </p:spTgt>
                                        </p:tgtEl>
                                        <p:attrNameLst>
                                          <p:attrName>style.visibility</p:attrName>
                                        </p:attrNameLst>
                                      </p:cBhvr>
                                      <p:to>
                                        <p:strVal val="visible"/>
                                      </p:to>
                                    </p:set>
                                    <p:animEffect transition="in" filter="box(in)">
                                      <p:cBhvr>
                                        <p:cTn id="22" dur="500"/>
                                        <p:tgtEl>
                                          <p:spTgt spid="208898">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blinds(horizontal)">
                                      <p:cBhvr>
                                        <p:cTn id="2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3"/>
          <p:cNvSpPr>
            <a:spLocks noGrp="1"/>
          </p:cNvSpPr>
          <p:nvPr>
            <p:ph type="ftr" sz="quarter" idx="10"/>
          </p:nvPr>
        </p:nvSpPr>
        <p:spPr/>
        <p:txBody>
          <a:bodyPr/>
          <a:lstStyle/>
          <a:p>
            <a:pPr>
              <a:defRPr/>
            </a:pPr>
            <a:r>
              <a:rPr lang="en-US"/>
              <a:t>Introducción a la Programación Orientada a Objetos</a:t>
            </a:r>
            <a:endParaRPr lang="es-ES"/>
          </a:p>
        </p:txBody>
      </p:sp>
      <p:sp>
        <p:nvSpPr>
          <p:cNvPr id="38915" name="Rectangle 4"/>
          <p:cNvSpPr>
            <a:spLocks noChangeArrowheads="1"/>
          </p:cNvSpPr>
          <p:nvPr/>
        </p:nvSpPr>
        <p:spPr bwMode="auto">
          <a:xfrm>
            <a:off x="1079302" y="1006301"/>
            <a:ext cx="3657600" cy="503238"/>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a:latin typeface="Arial" panose="020B0604020202020204" pitchFamily="34" charset="0"/>
                <a:cs typeface="Arial" panose="020B0604020202020204" pitchFamily="34" charset="0"/>
              </a:rPr>
              <a:t>Aviso</a:t>
            </a:r>
          </a:p>
        </p:txBody>
      </p:sp>
      <p:sp>
        <p:nvSpPr>
          <p:cNvPr id="38916" name="Rectangle 5"/>
          <p:cNvSpPr>
            <a:spLocks noChangeArrowheads="1"/>
          </p:cNvSpPr>
          <p:nvPr/>
        </p:nvSpPr>
        <p:spPr bwMode="auto">
          <a:xfrm>
            <a:off x="1079302" y="1507951"/>
            <a:ext cx="3657600" cy="1052513"/>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dirty="0">
                <a:latin typeface="Arial" panose="020B0604020202020204" pitchFamily="34" charset="0"/>
                <a:cs typeface="Arial" panose="020B0604020202020204" pitchFamily="34" charset="0"/>
              </a:rPr>
              <a:t>&lt;&lt;atributos de clase&gt;&gt; </a:t>
            </a:r>
          </a:p>
          <a:p>
            <a:pPr algn="l" eaLnBrk="1" hangingPunct="1">
              <a:spcBef>
                <a:spcPct val="0"/>
              </a:spcBef>
              <a:buFontTx/>
              <a:buNone/>
            </a:pPr>
            <a:r>
              <a:rPr lang="es-AR" altLang="es-AR" dirty="0">
                <a:latin typeface="Arial" panose="020B0604020202020204" pitchFamily="34" charset="0"/>
                <a:cs typeface="Arial" panose="020B0604020202020204" pitchFamily="34" charset="0"/>
              </a:rPr>
              <a:t>&lt;&lt;atributos de instancia&gt;&gt;</a:t>
            </a:r>
          </a:p>
        </p:txBody>
      </p:sp>
      <p:sp>
        <p:nvSpPr>
          <p:cNvPr id="38917" name="Rectangle 6"/>
          <p:cNvSpPr>
            <a:spLocks noChangeArrowheads="1"/>
          </p:cNvSpPr>
          <p:nvPr/>
        </p:nvSpPr>
        <p:spPr bwMode="auto">
          <a:xfrm>
            <a:off x="1079302" y="2560464"/>
            <a:ext cx="3657600" cy="1052512"/>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a:latin typeface="Arial" panose="020B0604020202020204" pitchFamily="34" charset="0"/>
                <a:cs typeface="Arial" panose="020B0604020202020204" pitchFamily="34" charset="0"/>
              </a:rPr>
              <a:t>&lt;&lt;consultas&gt;&gt; </a:t>
            </a:r>
          </a:p>
          <a:p>
            <a:pPr algn="l" eaLnBrk="1" hangingPunct="1">
              <a:spcBef>
                <a:spcPct val="0"/>
              </a:spcBef>
              <a:buFontTx/>
              <a:buNone/>
            </a:pPr>
            <a:r>
              <a:rPr lang="es-AR" altLang="es-AR">
                <a:solidFill>
                  <a:srgbClr val="FF0000"/>
                </a:solidFill>
                <a:latin typeface="Arial" panose="020B0604020202020204" pitchFamily="34" charset="0"/>
                <a:cs typeface="Arial" panose="020B0604020202020204" pitchFamily="34" charset="0"/>
              </a:rPr>
              <a:t>equals (a:Aviso)</a:t>
            </a:r>
          </a:p>
          <a:p>
            <a:pPr algn="l" eaLnBrk="1" hangingPunct="1">
              <a:spcBef>
                <a:spcPct val="0"/>
              </a:spcBef>
              <a:buFontTx/>
              <a:buNone/>
            </a:pPr>
            <a:r>
              <a:rPr lang="es-ES_tradnl" altLang="es-AR">
                <a:solidFill>
                  <a:srgbClr val="FF0000"/>
                </a:solidFill>
                <a:latin typeface="Arial" panose="020B0604020202020204" pitchFamily="34" charset="0"/>
                <a:cs typeface="Arial" panose="020B0604020202020204" pitchFamily="34" charset="0"/>
              </a:rPr>
              <a:t>mayor (a:Aviso)</a:t>
            </a:r>
            <a:endParaRPr lang="es-AR" altLang="es-AR">
              <a:solidFill>
                <a:srgbClr val="FF0000"/>
              </a:solidFill>
              <a:latin typeface="Arial" panose="020B0604020202020204" pitchFamily="34" charset="0"/>
              <a:cs typeface="Arial" panose="020B0604020202020204" pitchFamily="34" charset="0"/>
            </a:endParaRPr>
          </a:p>
        </p:txBody>
      </p:sp>
      <p:sp>
        <p:nvSpPr>
          <p:cNvPr id="38918" name="Rectangle 7"/>
          <p:cNvSpPr>
            <a:spLocks noChangeArrowheads="1"/>
          </p:cNvSpPr>
          <p:nvPr/>
        </p:nvSpPr>
        <p:spPr bwMode="auto">
          <a:xfrm>
            <a:off x="393502" y="4206701"/>
            <a:ext cx="4754562" cy="503238"/>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dirty="0" err="1" smtClean="0">
                <a:latin typeface="Arial" panose="020B0604020202020204" pitchFamily="34" charset="0"/>
                <a:cs typeface="Arial" panose="020B0604020202020204" pitchFamily="34" charset="0"/>
              </a:rPr>
              <a:t>AvisosOrdenados</a:t>
            </a:r>
            <a:endParaRPr lang="es-AR" altLang="es-AR" dirty="0">
              <a:latin typeface="Arial" panose="020B0604020202020204" pitchFamily="34" charset="0"/>
              <a:cs typeface="Arial" panose="020B0604020202020204" pitchFamily="34" charset="0"/>
            </a:endParaRPr>
          </a:p>
        </p:txBody>
      </p:sp>
      <p:sp>
        <p:nvSpPr>
          <p:cNvPr id="38919" name="Rectangle 8"/>
          <p:cNvSpPr>
            <a:spLocks noChangeArrowheads="1"/>
          </p:cNvSpPr>
          <p:nvPr/>
        </p:nvSpPr>
        <p:spPr bwMode="auto">
          <a:xfrm>
            <a:off x="393502" y="4708351"/>
            <a:ext cx="4754562" cy="1052513"/>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a:latin typeface="Arial" panose="020B0604020202020204" pitchFamily="34" charset="0"/>
                <a:cs typeface="Arial" panose="020B0604020202020204" pitchFamily="34" charset="0"/>
              </a:rPr>
              <a:t>&lt;&lt;atributos de clase&gt;&gt; </a:t>
            </a:r>
          </a:p>
          <a:p>
            <a:pPr algn="l" eaLnBrk="1" hangingPunct="1">
              <a:spcBef>
                <a:spcPct val="0"/>
              </a:spcBef>
              <a:buFontTx/>
              <a:buNone/>
            </a:pPr>
            <a:r>
              <a:rPr lang="es-AR" altLang="es-AR">
                <a:latin typeface="Arial" panose="020B0604020202020204" pitchFamily="34" charset="0"/>
                <a:cs typeface="Arial" panose="020B0604020202020204" pitchFamily="34" charset="0"/>
              </a:rPr>
              <a:t>&lt;&lt;atributos de instancia&gt;&gt;</a:t>
            </a:r>
          </a:p>
          <a:p>
            <a:pPr algn="l" eaLnBrk="1" hangingPunct="1">
              <a:spcBef>
                <a:spcPct val="0"/>
              </a:spcBef>
              <a:buFontTx/>
              <a:buNone/>
            </a:pPr>
            <a:r>
              <a:rPr lang="es-AR" altLang="es-AR">
                <a:solidFill>
                  <a:srgbClr val="FF0000"/>
                </a:solidFill>
                <a:latin typeface="Arial" panose="020B0604020202020204" pitchFamily="34" charset="0"/>
                <a:cs typeface="Arial" panose="020B0604020202020204" pitchFamily="34" charset="0"/>
              </a:rPr>
              <a:t>T [] Aviso</a:t>
            </a:r>
          </a:p>
        </p:txBody>
      </p:sp>
      <p:sp>
        <p:nvSpPr>
          <p:cNvPr id="38920" name="Rectangle 9"/>
          <p:cNvSpPr>
            <a:spLocks noChangeArrowheads="1"/>
          </p:cNvSpPr>
          <p:nvPr/>
        </p:nvSpPr>
        <p:spPr bwMode="auto">
          <a:xfrm>
            <a:off x="393502" y="5760864"/>
            <a:ext cx="4754562" cy="1052512"/>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dirty="0" smtClean="0">
                <a:latin typeface="Arial" panose="020B0604020202020204" pitchFamily="34" charset="0"/>
                <a:cs typeface="Arial" panose="020B0604020202020204" pitchFamily="34" charset="0"/>
              </a:rPr>
              <a:t>&lt;&lt;comando&gt;&gt; </a:t>
            </a:r>
            <a:endParaRPr lang="es-AR" altLang="es-AR" dirty="0">
              <a:latin typeface="Arial" panose="020B0604020202020204" pitchFamily="34" charset="0"/>
              <a:cs typeface="Arial" panose="020B0604020202020204" pitchFamily="34" charset="0"/>
            </a:endParaRPr>
          </a:p>
          <a:p>
            <a:pPr algn="l" eaLnBrk="1" hangingPunct="1">
              <a:spcBef>
                <a:spcPct val="0"/>
              </a:spcBef>
              <a:buFontTx/>
              <a:buNone/>
            </a:pPr>
            <a:r>
              <a:rPr lang="es-AR" altLang="es-AR" dirty="0">
                <a:solidFill>
                  <a:srgbClr val="FF0000"/>
                </a:solidFill>
                <a:latin typeface="Arial" panose="020B0604020202020204" pitchFamily="34" charset="0"/>
                <a:cs typeface="Arial" panose="020B0604020202020204" pitchFamily="34" charset="0"/>
              </a:rPr>
              <a:t>insertar(</a:t>
            </a:r>
            <a:r>
              <a:rPr lang="es-AR" altLang="es-AR" dirty="0" err="1">
                <a:solidFill>
                  <a:srgbClr val="FF0000"/>
                </a:solidFill>
                <a:latin typeface="Arial" panose="020B0604020202020204" pitchFamily="34" charset="0"/>
                <a:cs typeface="Arial" panose="020B0604020202020204" pitchFamily="34" charset="0"/>
              </a:rPr>
              <a:t>nuevo:Aviso</a:t>
            </a:r>
            <a:r>
              <a:rPr lang="es-AR" altLang="es-AR" dirty="0">
                <a:solidFill>
                  <a:srgbClr val="FF0000"/>
                </a:solidFill>
                <a:latin typeface="Arial" panose="020B0604020202020204" pitchFamily="34" charset="0"/>
                <a:cs typeface="Arial" panose="020B0604020202020204" pitchFamily="34" charset="0"/>
              </a:rPr>
              <a:t>)</a:t>
            </a:r>
          </a:p>
        </p:txBody>
      </p:sp>
      <p:sp>
        <p:nvSpPr>
          <p:cNvPr id="38921" name="Line 13"/>
          <p:cNvSpPr>
            <a:spLocks noChangeShapeType="1"/>
          </p:cNvSpPr>
          <p:nvPr/>
        </p:nvSpPr>
        <p:spPr bwMode="auto">
          <a:xfrm flipV="1">
            <a:off x="2771577" y="3659014"/>
            <a:ext cx="0" cy="5032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AR">
              <a:latin typeface="Arial" panose="020B0604020202020204" pitchFamily="34" charset="0"/>
              <a:cs typeface="Arial" panose="020B0604020202020204" pitchFamily="34" charset="0"/>
            </a:endParaRPr>
          </a:p>
        </p:txBody>
      </p:sp>
      <p:sp>
        <p:nvSpPr>
          <p:cNvPr id="11"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
        <p:nvSpPr>
          <p:cNvPr id="2" name="1 Rectángulo"/>
          <p:cNvSpPr/>
          <p:nvPr/>
        </p:nvSpPr>
        <p:spPr>
          <a:xfrm>
            <a:off x="4932040" y="2348880"/>
            <a:ext cx="3312368" cy="12640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solidFill>
                  <a:schemeClr val="tx1"/>
                </a:solidFill>
              </a:rPr>
              <a:t>Para decidir la equivalencia o establecer la relación mayor se compara empresa y luego nombre</a:t>
            </a:r>
            <a:endParaRPr lang="es-AR" dirty="0">
              <a:solidFill>
                <a:schemeClr val="tx1"/>
              </a:solidFill>
            </a:endParaRPr>
          </a:p>
        </p:txBody>
      </p:sp>
    </p:spTree>
    <p:extLst>
      <p:ext uri="{BB962C8B-B14F-4D97-AF65-F5344CB8AC3E}">
        <p14:creationId xmlns:p14="http://schemas.microsoft.com/office/powerpoint/2010/main" val="402347384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txBox="1">
            <a:spLocks noGrp="1"/>
          </p:cNvSpPr>
          <p:nvPr/>
        </p:nvSpPr>
        <p:spPr bwMode="auto">
          <a:xfrm>
            <a:off x="3124200" y="6534150"/>
            <a:ext cx="5768975" cy="323850"/>
          </a:xfrm>
          <a:prstGeom prst="rect">
            <a:avLst/>
          </a:prstGeom>
          <a:noFill/>
          <a:ln>
            <a:miter lim="800000"/>
            <a:headEnd/>
            <a:tailEnd/>
          </a:ln>
        </p:spPr>
        <p:txBody>
          <a:bodyPr/>
          <a:lstStyle/>
          <a:p>
            <a:pPr algn="r">
              <a:spcBef>
                <a:spcPct val="50000"/>
              </a:spcBef>
              <a:defRPr/>
            </a:pPr>
            <a:r>
              <a:rPr lang="en-US" sz="1300">
                <a:latin typeface="+mn-lt"/>
              </a:rPr>
              <a:t>Introducción a la Programación Orientada a Objetos</a:t>
            </a:r>
            <a:endParaRPr lang="es-ES" sz="1300">
              <a:latin typeface="+mn-lt"/>
            </a:endParaRPr>
          </a:p>
        </p:txBody>
      </p:sp>
      <p:sp>
        <p:nvSpPr>
          <p:cNvPr id="39939" name="Text Box 2"/>
          <p:cNvSpPr txBox="1">
            <a:spLocks noChangeArrowheads="1"/>
          </p:cNvSpPr>
          <p:nvPr/>
        </p:nvSpPr>
        <p:spPr bwMode="auto">
          <a:xfrm>
            <a:off x="427437" y="1052736"/>
            <a:ext cx="7833245"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ES_tradnl" altLang="es-AR" sz="2800" dirty="0" smtClean="0">
                <a:latin typeface="Calibri" pitchFamily="34" charset="0"/>
              </a:rPr>
              <a:t>El diseñador estableció que la </a:t>
            </a:r>
            <a:r>
              <a:rPr lang="es-ES_tradnl" altLang="es-AR" sz="2800" b="1" dirty="0">
                <a:latin typeface="Calibri" pitchFamily="34" charset="0"/>
              </a:rPr>
              <a:t>clave</a:t>
            </a:r>
            <a:r>
              <a:rPr lang="es-ES_tradnl" altLang="es-AR" sz="2800" dirty="0">
                <a:latin typeface="Calibri" pitchFamily="34" charset="0"/>
              </a:rPr>
              <a:t> de un aviso es la combinación </a:t>
            </a:r>
            <a:r>
              <a:rPr lang="es-ES_tradnl" altLang="es-AR" sz="2800" dirty="0" smtClean="0">
                <a:latin typeface="Calibri" pitchFamily="34" charset="0"/>
              </a:rPr>
              <a:t>empresa-nombre. </a:t>
            </a:r>
            <a:endParaRPr lang="es-ES_tradnl" altLang="es-AR" sz="2800" dirty="0">
              <a:latin typeface="Calibri" pitchFamily="34" charset="0"/>
            </a:endParaRPr>
          </a:p>
          <a:p>
            <a:pPr algn="l" eaLnBrk="1" hangingPunct="1">
              <a:spcBef>
                <a:spcPct val="0"/>
              </a:spcBef>
              <a:buFontTx/>
              <a:buNone/>
            </a:pPr>
            <a:r>
              <a:rPr lang="es-ES_tradnl" altLang="es-AR" sz="2800" dirty="0">
                <a:latin typeface="Calibri" pitchFamily="34" charset="0"/>
              </a:rPr>
              <a:t>Dos avisos son iguales si coinciden los atributos nombre y empresa.</a:t>
            </a:r>
          </a:p>
          <a:p>
            <a:pPr algn="l" eaLnBrk="1" hangingPunct="1">
              <a:spcBef>
                <a:spcPct val="0"/>
              </a:spcBef>
              <a:buFontTx/>
              <a:buNone/>
            </a:pPr>
            <a:r>
              <a:rPr lang="es-ES_tradnl" altLang="es-AR" sz="2800" dirty="0">
                <a:latin typeface="Calibri" pitchFamily="34" charset="0"/>
              </a:rPr>
              <a:t>Un aviso es mayor que otro si es mayor </a:t>
            </a:r>
            <a:r>
              <a:rPr lang="es-ES_tradnl" altLang="es-AR" sz="2800" dirty="0" smtClean="0">
                <a:latin typeface="Calibri" pitchFamily="34" charset="0"/>
              </a:rPr>
              <a:t>la empresa o las empresas son </a:t>
            </a:r>
            <a:r>
              <a:rPr lang="es-ES_tradnl" altLang="es-AR" sz="2800" dirty="0">
                <a:latin typeface="Calibri" pitchFamily="34" charset="0"/>
              </a:rPr>
              <a:t>iguales y es mayor </a:t>
            </a:r>
            <a:r>
              <a:rPr lang="es-ES_tradnl" altLang="es-AR" sz="2800" dirty="0" smtClean="0">
                <a:latin typeface="Calibri" pitchFamily="34" charset="0"/>
              </a:rPr>
              <a:t>el nombre. </a:t>
            </a:r>
            <a:endParaRPr lang="es-AR" altLang="es-AR" sz="2800" dirty="0"/>
          </a:p>
        </p:txBody>
      </p:sp>
      <p:sp>
        <p:nvSpPr>
          <p:cNvPr id="5"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Tree>
    <p:extLst>
      <p:ext uri="{BB962C8B-B14F-4D97-AF65-F5344CB8AC3E}">
        <p14:creationId xmlns:p14="http://schemas.microsoft.com/office/powerpoint/2010/main" val="2587029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457200" y="260648"/>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ES" altLang="es-AR" sz="3200" b="1" dirty="0" smtClean="0">
                <a:solidFill>
                  <a:schemeClr val="tx2"/>
                </a:solidFill>
              </a:rPr>
              <a:t>Interfaces en Java </a:t>
            </a:r>
            <a:endParaRPr lang="en-US" altLang="es-AR" sz="3200" b="1" dirty="0">
              <a:solidFill>
                <a:schemeClr val="tx2"/>
              </a:solidFill>
            </a:endParaRPr>
          </a:p>
        </p:txBody>
      </p:sp>
      <p:sp>
        <p:nvSpPr>
          <p:cNvPr id="6" name="Text Box 3"/>
          <p:cNvSpPr txBox="1">
            <a:spLocks noChangeArrowheads="1"/>
          </p:cNvSpPr>
          <p:nvPr/>
        </p:nvSpPr>
        <p:spPr bwMode="auto">
          <a:xfrm>
            <a:off x="411163" y="1132879"/>
            <a:ext cx="7689229" cy="3496342"/>
          </a:xfrm>
          <a:prstGeom prst="rect">
            <a:avLst/>
          </a:prstGeom>
          <a:solidFill>
            <a:srgbClr val="FFFF99"/>
          </a:solidFill>
          <a:ln>
            <a:noFill/>
          </a:ln>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30000"/>
              </a:spcBef>
              <a:buFontTx/>
              <a:buNone/>
            </a:pPr>
            <a:r>
              <a:rPr lang="en-US" altLang="es-AR" sz="2800" b="1" dirty="0" smtClean="0">
                <a:latin typeface="Courier New" pitchFamily="49" charset="0"/>
              </a:rPr>
              <a:t>class </a:t>
            </a:r>
            <a:r>
              <a:rPr lang="en-US" altLang="es-AR" sz="2800" b="1" dirty="0" err="1">
                <a:latin typeface="Courier New" pitchFamily="49" charset="0"/>
              </a:rPr>
              <a:t>Poligono</a:t>
            </a:r>
            <a:r>
              <a:rPr lang="en-US" altLang="es-AR" sz="2800" b="1" dirty="0">
                <a:latin typeface="Courier New" pitchFamily="49" charset="0"/>
              </a:rPr>
              <a:t> {</a:t>
            </a:r>
          </a:p>
          <a:p>
            <a:pPr algn="l" eaLnBrk="1" hangingPunct="1">
              <a:spcBef>
                <a:spcPct val="30000"/>
              </a:spcBef>
              <a:buFontTx/>
              <a:buNone/>
            </a:pPr>
            <a:r>
              <a:rPr lang="en-US" altLang="es-AR" sz="2800" b="1" dirty="0">
                <a:latin typeface="Courier New" pitchFamily="49" charset="0"/>
              </a:rPr>
              <a:t>private </a:t>
            </a:r>
            <a:r>
              <a:rPr lang="en-US" altLang="es-AR" sz="2800" b="1" dirty="0" err="1">
                <a:latin typeface="Courier New" pitchFamily="49" charset="0"/>
              </a:rPr>
              <a:t>ColeccionPuntos</a:t>
            </a:r>
            <a:r>
              <a:rPr lang="en-US" altLang="es-AR" sz="2800" b="1" dirty="0">
                <a:latin typeface="Courier New" pitchFamily="49" charset="0"/>
              </a:rPr>
              <a:t> l;</a:t>
            </a:r>
          </a:p>
          <a:p>
            <a:pPr algn="l" eaLnBrk="1" hangingPunct="1">
              <a:spcBef>
                <a:spcPct val="30000"/>
              </a:spcBef>
              <a:buFontTx/>
              <a:buNone/>
            </a:pPr>
            <a:r>
              <a:rPr lang="en-US" altLang="es-AR" sz="2800" b="1" dirty="0">
                <a:solidFill>
                  <a:srgbClr val="FF0000"/>
                </a:solidFill>
                <a:latin typeface="Courier New" pitchFamily="49" charset="0"/>
              </a:rPr>
              <a:t>float </a:t>
            </a:r>
            <a:r>
              <a:rPr lang="en-US" altLang="es-AR" sz="2800" b="1" dirty="0" err="1">
                <a:solidFill>
                  <a:srgbClr val="FF0000"/>
                </a:solidFill>
                <a:latin typeface="Courier New" pitchFamily="49" charset="0"/>
              </a:rPr>
              <a:t>perimetro</a:t>
            </a:r>
            <a:r>
              <a:rPr lang="en-US" altLang="es-AR" sz="2800" b="1" dirty="0">
                <a:solidFill>
                  <a:srgbClr val="FF0000"/>
                </a:solidFill>
                <a:latin typeface="Courier New" pitchFamily="49" charset="0"/>
              </a:rPr>
              <a:t>(){…};</a:t>
            </a:r>
          </a:p>
          <a:p>
            <a:pPr algn="l" eaLnBrk="1" hangingPunct="1">
              <a:spcBef>
                <a:spcPct val="30000"/>
              </a:spcBef>
              <a:buFontTx/>
              <a:buNone/>
            </a:pPr>
            <a:r>
              <a:rPr lang="en-US" altLang="es-AR" sz="2800" b="1" dirty="0" smtClean="0">
                <a:latin typeface="Courier New" pitchFamily="49" charset="0"/>
              </a:rPr>
              <a:t>}</a:t>
            </a:r>
            <a:endParaRPr lang="en-US" altLang="es-AR" sz="2800" b="1" dirty="0">
              <a:latin typeface="Courier New" pitchFamily="49" charset="0"/>
            </a:endParaRPr>
          </a:p>
          <a:p>
            <a:pPr algn="l" eaLnBrk="1" hangingPunct="1">
              <a:spcBef>
                <a:spcPct val="50000"/>
              </a:spcBef>
              <a:buFontTx/>
              <a:buNone/>
            </a:pPr>
            <a:endParaRPr lang="en-US" altLang="es-AR" sz="2800" b="1" dirty="0">
              <a:latin typeface="Courier New" pitchFamily="49" charset="0"/>
            </a:endParaRPr>
          </a:p>
          <a:p>
            <a:pPr algn="l" eaLnBrk="1" hangingPunct="1">
              <a:spcBef>
                <a:spcPct val="50000"/>
              </a:spcBef>
              <a:buFontTx/>
              <a:buNone/>
            </a:pPr>
            <a:endParaRPr lang="en-US" altLang="es-AR" sz="2800" dirty="0">
              <a:latin typeface="Courier New" pitchFamily="49" charset="0"/>
            </a:endParaRPr>
          </a:p>
        </p:txBody>
      </p:sp>
    </p:spTree>
    <p:extLst>
      <p:ext uri="{BB962C8B-B14F-4D97-AF65-F5344CB8AC3E}">
        <p14:creationId xmlns:p14="http://schemas.microsoft.com/office/powerpoint/2010/main" val="227985656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11561" y="1340768"/>
            <a:ext cx="7200800" cy="1752600"/>
          </a:xfrm>
        </p:spPr>
        <p:txBody>
          <a:bodyPr>
            <a:noAutofit/>
          </a:bodyPr>
          <a:lstStyle/>
          <a:p>
            <a:pPr algn="l" eaLnBrk="1" hangingPunct="1"/>
            <a:r>
              <a:rPr lang="es-AR" altLang="es-AR" sz="2400" b="1" dirty="0" smtClean="0">
                <a:latin typeface="Courier New" pitchFamily="49" charset="0"/>
                <a:cs typeface="Courier New" pitchFamily="49" charset="0"/>
              </a:rPr>
              <a:t>Algoritmo insertar</a:t>
            </a:r>
          </a:p>
          <a:p>
            <a:pPr algn="l" eaLnBrk="1" hangingPunct="1"/>
            <a:r>
              <a:rPr lang="es-ES_tradnl" altLang="es-AR" sz="2400" b="1" dirty="0" smtClean="0">
                <a:latin typeface="Courier New" pitchFamily="49" charset="0"/>
                <a:cs typeface="Courier New" pitchFamily="49" charset="0"/>
              </a:rPr>
              <a:t>DE nuevo</a:t>
            </a:r>
            <a:endParaRPr lang="es-AR" altLang="es-AR" sz="2400" b="1" dirty="0" smtClean="0">
              <a:latin typeface="Courier New" pitchFamily="49" charset="0"/>
              <a:cs typeface="Courier New" pitchFamily="49" charset="0"/>
            </a:endParaRPr>
          </a:p>
          <a:p>
            <a:pPr algn="l" eaLnBrk="1" hangingPunct="1"/>
            <a:endParaRPr lang="es-AR" altLang="es-AR" sz="2400" b="1" dirty="0" smtClean="0">
              <a:latin typeface="Courier New" pitchFamily="49" charset="0"/>
              <a:cs typeface="Courier New" pitchFamily="49" charset="0"/>
            </a:endParaRPr>
          </a:p>
          <a:p>
            <a:pPr algn="l" eaLnBrk="1" hangingPunct="1"/>
            <a:r>
              <a:rPr lang="es-AR" altLang="es-AR" sz="2400" b="1" dirty="0" smtClean="0">
                <a:latin typeface="Courier New" pitchFamily="49" charset="0"/>
                <a:cs typeface="Courier New" pitchFamily="49" charset="0"/>
              </a:rPr>
              <a:t>  Buscar la posición de inserción</a:t>
            </a:r>
          </a:p>
          <a:p>
            <a:pPr algn="l" eaLnBrk="1" hangingPunct="1"/>
            <a:r>
              <a:rPr lang="es-AR" altLang="es-AR" sz="2400" b="1" dirty="0" smtClean="0">
                <a:latin typeface="Courier New" pitchFamily="49" charset="0"/>
                <a:cs typeface="Courier New" pitchFamily="49" charset="0"/>
              </a:rPr>
              <a:t>  Arrastrar los Avisos </a:t>
            </a:r>
          </a:p>
          <a:p>
            <a:pPr algn="l" eaLnBrk="1" hangingPunct="1"/>
            <a:r>
              <a:rPr lang="es-AR" altLang="es-AR" sz="2400" b="1" dirty="0" smtClean="0">
                <a:latin typeface="Courier New" pitchFamily="49" charset="0"/>
                <a:cs typeface="Courier New" pitchFamily="49" charset="0"/>
              </a:rPr>
              <a:t>  Asignar el nuevo Aviso en la posición de inserción</a:t>
            </a:r>
          </a:p>
          <a:p>
            <a:pPr algn="l" eaLnBrk="1" hangingPunct="1"/>
            <a:r>
              <a:rPr lang="es-ES_tradnl" altLang="es-AR" sz="2400" b="1" dirty="0" smtClean="0">
                <a:latin typeface="Courier New" pitchFamily="49" charset="0"/>
                <a:cs typeface="Courier New" pitchFamily="49" charset="0"/>
              </a:rPr>
              <a:t>  Incrementar la cantidad de Avisos</a:t>
            </a:r>
            <a:endParaRPr lang="es-AR" altLang="es-AR" sz="2400" b="1" dirty="0" smtClean="0">
              <a:latin typeface="Courier New" pitchFamily="49" charset="0"/>
              <a:cs typeface="Courier New" pitchFamily="49" charset="0"/>
            </a:endParaRPr>
          </a:p>
          <a:p>
            <a:pPr algn="l" eaLnBrk="1" hangingPunct="1"/>
            <a:endParaRPr lang="es-AR" altLang="es-AR" sz="2400" b="1" dirty="0" smtClean="0">
              <a:latin typeface="Courier New" pitchFamily="49" charset="0"/>
              <a:cs typeface="Courier New" pitchFamily="49" charset="0"/>
            </a:endParaRPr>
          </a:p>
        </p:txBody>
      </p:sp>
      <p:sp>
        <p:nvSpPr>
          <p:cNvPr id="4" name="2 Subtítulo"/>
          <p:cNvSpPr txBox="1">
            <a:spLocks/>
          </p:cNvSpPr>
          <p:nvPr/>
        </p:nvSpPr>
        <p:spPr bwMode="auto">
          <a:xfrm>
            <a:off x="467544" y="5229200"/>
            <a:ext cx="7777162"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buFontTx/>
              <a:buNone/>
            </a:pPr>
            <a:r>
              <a:rPr lang="es-ES_tradnl" altLang="es-AR" sz="2800" dirty="0">
                <a:latin typeface="Calibri" pitchFamily="34" charset="0"/>
              </a:rPr>
              <a:t>El problema es diferente a los que hemos resuelto previamente, la solución es análoga a otras </a:t>
            </a:r>
            <a:r>
              <a:rPr lang="es-ES_tradnl" altLang="es-AR" sz="2800" dirty="0" smtClean="0">
                <a:latin typeface="Calibri" pitchFamily="34" charset="0"/>
              </a:rPr>
              <a:t>propuestas antes. </a:t>
            </a:r>
            <a:endParaRPr lang="es-ES_tradnl" altLang="es-AR" sz="2800" dirty="0">
              <a:latin typeface="Calibri" pitchFamily="34" charset="0"/>
            </a:endParaRPr>
          </a:p>
        </p:txBody>
      </p:sp>
      <p:sp>
        <p:nvSpPr>
          <p:cNvPr id="5"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Tree>
    <p:extLst>
      <p:ext uri="{BB962C8B-B14F-4D97-AF65-F5344CB8AC3E}">
        <p14:creationId xmlns:p14="http://schemas.microsoft.com/office/powerpoint/2010/main" val="24069829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9552" y="1268760"/>
            <a:ext cx="7704855" cy="4232324"/>
          </a:xfrm>
          <a:solidFill>
            <a:srgbClr val="FFFF99"/>
          </a:solidFill>
        </p:spPr>
        <p:txBody>
          <a:bodyPr>
            <a:noAutofit/>
          </a:bodyPr>
          <a:lstStyle/>
          <a:p>
            <a:pPr algn="l" eaLnBrk="1" hangingPunct="1"/>
            <a:r>
              <a:rPr lang="es-AR" altLang="es-AR" sz="2400" b="1" dirty="0" err="1" smtClean="0">
                <a:latin typeface="Courier New" pitchFamily="49" charset="0"/>
                <a:cs typeface="Courier New" pitchFamily="49" charset="0"/>
              </a:rPr>
              <a:t>public</a:t>
            </a:r>
            <a:r>
              <a:rPr lang="es-AR" altLang="es-AR" sz="2400" b="1" dirty="0" smtClean="0">
                <a:latin typeface="Courier New" pitchFamily="49" charset="0"/>
                <a:cs typeface="Courier New" pitchFamily="49" charset="0"/>
              </a:rPr>
              <a:t> </a:t>
            </a:r>
            <a:r>
              <a:rPr lang="es-AR" altLang="es-AR" sz="2400" b="1" dirty="0" err="1" smtClean="0">
                <a:latin typeface="Courier New" pitchFamily="49" charset="0"/>
                <a:cs typeface="Courier New" pitchFamily="49" charset="0"/>
              </a:rPr>
              <a:t>void</a:t>
            </a:r>
            <a:r>
              <a:rPr lang="es-AR" altLang="es-AR" sz="2400" b="1" dirty="0" smtClean="0">
                <a:latin typeface="Courier New" pitchFamily="49" charset="0"/>
                <a:cs typeface="Courier New" pitchFamily="49" charset="0"/>
              </a:rPr>
              <a:t> insertar (Aviso nuevo){</a:t>
            </a:r>
          </a:p>
          <a:p>
            <a:pPr algn="l" eaLnBrk="1" hangingPunct="1"/>
            <a:r>
              <a:rPr lang="es-AR" altLang="es-AR" sz="2400" b="1" dirty="0" smtClean="0">
                <a:latin typeface="Courier New" pitchFamily="49" charset="0"/>
                <a:cs typeface="Courier New" pitchFamily="49" charset="0"/>
              </a:rPr>
              <a:t>/*Requiere que la colección no esté llena y Nuevo esté ligada*/</a:t>
            </a:r>
          </a:p>
          <a:p>
            <a:pPr algn="l" eaLnBrk="1" hangingPunct="1"/>
            <a:r>
              <a:rPr lang="es-AR" altLang="es-AR" sz="2400" b="1" dirty="0" smtClean="0">
                <a:latin typeface="Courier New" pitchFamily="49" charset="0"/>
                <a:cs typeface="Courier New" pitchFamily="49" charset="0"/>
              </a:rPr>
              <a:t>  </a:t>
            </a:r>
            <a:r>
              <a:rPr lang="es-AR" altLang="es-AR" sz="2400" b="1" dirty="0" err="1" smtClean="0">
                <a:latin typeface="Courier New" pitchFamily="49" charset="0"/>
                <a:cs typeface="Courier New" pitchFamily="49" charset="0"/>
              </a:rPr>
              <a:t>int</a:t>
            </a:r>
            <a:r>
              <a:rPr lang="es-AR" altLang="es-AR" sz="2400" b="1" dirty="0" smtClean="0">
                <a:latin typeface="Courier New" pitchFamily="49" charset="0"/>
                <a:cs typeface="Courier New" pitchFamily="49" charset="0"/>
              </a:rPr>
              <a:t> </a:t>
            </a:r>
            <a:r>
              <a:rPr lang="es-AR" altLang="es-AR" sz="2400" b="1" dirty="0" smtClean="0">
                <a:solidFill>
                  <a:srgbClr val="FF0000"/>
                </a:solidFill>
                <a:latin typeface="Courier New" pitchFamily="49" charset="0"/>
                <a:cs typeface="Courier New" pitchFamily="49" charset="0"/>
              </a:rPr>
              <a:t>pos</a:t>
            </a:r>
            <a:r>
              <a:rPr lang="es-AR" altLang="es-AR" sz="2400" b="1" dirty="0" smtClean="0">
                <a:latin typeface="Courier New" pitchFamily="49" charset="0"/>
                <a:cs typeface="Courier New" pitchFamily="49" charset="0"/>
              </a:rPr>
              <a:t>=</a:t>
            </a:r>
            <a:r>
              <a:rPr lang="es-AR" altLang="es-AR" sz="2400" b="1" dirty="0" err="1" smtClean="0">
                <a:latin typeface="Courier New" pitchFamily="49" charset="0"/>
                <a:cs typeface="Courier New" pitchFamily="49" charset="0"/>
              </a:rPr>
              <a:t>posInsercion</a:t>
            </a:r>
            <a:r>
              <a:rPr lang="es-AR" altLang="es-AR" sz="2400" b="1" dirty="0" smtClean="0">
                <a:latin typeface="Courier New" pitchFamily="49" charset="0"/>
                <a:cs typeface="Courier New" pitchFamily="49" charset="0"/>
              </a:rPr>
              <a:t>(nuevo,</a:t>
            </a:r>
          </a:p>
          <a:p>
            <a:pPr algn="l" eaLnBrk="1" hangingPunct="1"/>
            <a:r>
              <a:rPr lang="es-AR" altLang="es-AR" sz="2400" b="1" dirty="0">
                <a:latin typeface="Courier New" pitchFamily="49" charset="0"/>
                <a:cs typeface="Courier New" pitchFamily="49" charset="0"/>
              </a:rPr>
              <a:t>	</a:t>
            </a:r>
            <a:r>
              <a:rPr lang="es-AR" altLang="es-AR" sz="2400" b="1" dirty="0" smtClean="0">
                <a:latin typeface="Courier New" pitchFamily="49" charset="0"/>
                <a:cs typeface="Courier New" pitchFamily="49" charset="0"/>
              </a:rPr>
              <a:t>			   </a:t>
            </a:r>
            <a:r>
              <a:rPr lang="es-AR" altLang="es-AR" sz="2400" b="1" dirty="0" err="1" smtClean="0">
                <a:latin typeface="Courier New" pitchFamily="49" charset="0"/>
                <a:cs typeface="Courier New" pitchFamily="49" charset="0"/>
              </a:rPr>
              <a:t>cantAvisos</a:t>
            </a:r>
            <a:r>
              <a:rPr lang="es-AR" altLang="es-AR" sz="2400" b="1" dirty="0" smtClean="0">
                <a:latin typeface="Courier New" pitchFamily="49" charset="0"/>
                <a:cs typeface="Courier New" pitchFamily="49" charset="0"/>
              </a:rPr>
              <a:t>());</a:t>
            </a:r>
          </a:p>
          <a:p>
            <a:pPr algn="l" eaLnBrk="1" hangingPunct="1"/>
            <a:r>
              <a:rPr lang="es-AR" altLang="es-AR" sz="2400" b="1" dirty="0" smtClean="0">
                <a:latin typeface="Courier New" pitchFamily="49" charset="0"/>
                <a:cs typeface="Courier New" pitchFamily="49" charset="0"/>
              </a:rPr>
              <a:t>  </a:t>
            </a:r>
            <a:r>
              <a:rPr lang="es-AR" altLang="es-AR" sz="2400" b="1" dirty="0" err="1" smtClean="0">
                <a:latin typeface="Courier New" pitchFamily="49" charset="0"/>
                <a:cs typeface="Courier New" pitchFamily="49" charset="0"/>
              </a:rPr>
              <a:t>arrastrarDsp</a:t>
            </a:r>
            <a:r>
              <a:rPr lang="es-AR" altLang="es-AR" sz="2400" b="1" dirty="0" smtClean="0">
                <a:latin typeface="Courier New" pitchFamily="49" charset="0"/>
                <a:cs typeface="Courier New" pitchFamily="49" charset="0"/>
              </a:rPr>
              <a:t> (</a:t>
            </a:r>
            <a:r>
              <a:rPr lang="es-AR" altLang="es-AR" sz="2400" b="1" dirty="0" smtClean="0">
                <a:solidFill>
                  <a:srgbClr val="FF0000"/>
                </a:solidFill>
                <a:latin typeface="Courier New" pitchFamily="49" charset="0"/>
                <a:cs typeface="Courier New" pitchFamily="49" charset="0"/>
              </a:rPr>
              <a:t>pos</a:t>
            </a:r>
            <a:r>
              <a:rPr lang="es-AR" altLang="es-AR" sz="2400" b="1" dirty="0" smtClean="0">
                <a:latin typeface="Courier New" pitchFamily="49" charset="0"/>
                <a:cs typeface="Courier New" pitchFamily="49" charset="0"/>
              </a:rPr>
              <a:t>,cantAvisos-pos-1);</a:t>
            </a:r>
          </a:p>
          <a:p>
            <a:pPr algn="l" eaLnBrk="1" hangingPunct="1"/>
            <a:r>
              <a:rPr lang="es-AR" altLang="es-AR" sz="2400" b="1" dirty="0" smtClean="0">
                <a:latin typeface="Courier New" pitchFamily="49" charset="0"/>
                <a:cs typeface="Courier New" pitchFamily="49" charset="0"/>
              </a:rPr>
              <a:t>  T[pos] = nuevo;</a:t>
            </a:r>
          </a:p>
          <a:p>
            <a:pPr algn="l" eaLnBrk="1" hangingPunct="1"/>
            <a:r>
              <a:rPr lang="es-AR" altLang="es-AR" sz="2400" b="1" dirty="0" smtClean="0">
                <a:latin typeface="Courier New" pitchFamily="49" charset="0"/>
                <a:cs typeface="Courier New" pitchFamily="49" charset="0"/>
              </a:rPr>
              <a:t>  </a:t>
            </a:r>
            <a:r>
              <a:rPr lang="es-AR" altLang="es-AR" sz="2400" b="1" dirty="0" err="1" smtClean="0">
                <a:latin typeface="Courier New" pitchFamily="49" charset="0"/>
                <a:cs typeface="Courier New" pitchFamily="49" charset="0"/>
              </a:rPr>
              <a:t>cant</a:t>
            </a:r>
            <a:r>
              <a:rPr lang="es-AR" altLang="es-AR" sz="2400" b="1" dirty="0" smtClean="0">
                <a:latin typeface="Courier New" pitchFamily="49" charset="0"/>
                <a:cs typeface="Courier New" pitchFamily="49" charset="0"/>
              </a:rPr>
              <a:t>++; </a:t>
            </a:r>
          </a:p>
          <a:p>
            <a:pPr algn="l" eaLnBrk="1" hangingPunct="1"/>
            <a:r>
              <a:rPr lang="es-AR" altLang="es-AR" sz="2400" b="1" dirty="0" smtClean="0">
                <a:latin typeface="Courier New" pitchFamily="49" charset="0"/>
                <a:cs typeface="Courier New" pitchFamily="49" charset="0"/>
              </a:rPr>
              <a:t>}</a:t>
            </a:r>
          </a:p>
        </p:txBody>
      </p:sp>
      <p:sp>
        <p:nvSpPr>
          <p:cNvPr id="5"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Tree>
    <p:extLst>
      <p:ext uri="{BB962C8B-B14F-4D97-AF65-F5344CB8AC3E}">
        <p14:creationId xmlns:p14="http://schemas.microsoft.com/office/powerpoint/2010/main" val="29718714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9552" y="1268760"/>
            <a:ext cx="7704855" cy="4232324"/>
          </a:xfrm>
          <a:solidFill>
            <a:srgbClr val="FFFF99"/>
          </a:solidFill>
        </p:spPr>
        <p:txBody>
          <a:bodyPr>
            <a:noAutofit/>
          </a:bodyPr>
          <a:lstStyle/>
          <a:p>
            <a:pPr>
              <a:spcBef>
                <a:spcPts val="0"/>
              </a:spcBef>
            </a:pPr>
            <a:r>
              <a:rPr lang="es-AR" altLang="es-AR" sz="2400" b="1" dirty="0" err="1">
                <a:latin typeface="Courier New" pitchFamily="49" charset="0"/>
                <a:cs typeface="Courier New" pitchFamily="49" charset="0"/>
              </a:rPr>
              <a:t>private</a:t>
            </a:r>
            <a:r>
              <a:rPr lang="es-AR" altLang="es-AR" sz="2400" b="1" dirty="0">
                <a:solidFill>
                  <a:srgbClr val="FF0000"/>
                </a:solidFill>
                <a:latin typeface="Courier New" pitchFamily="49" charset="0"/>
                <a:cs typeface="Courier New" pitchFamily="49" charset="0"/>
              </a:rPr>
              <a:t> </a:t>
            </a:r>
            <a:r>
              <a:rPr lang="es-AR" altLang="es-AR" sz="2400" b="1" dirty="0" err="1">
                <a:latin typeface="Courier New" pitchFamily="49" charset="0"/>
                <a:cs typeface="Courier New" pitchFamily="49" charset="0"/>
              </a:rPr>
              <a:t>int</a:t>
            </a:r>
            <a:r>
              <a:rPr lang="es-AR" altLang="es-AR" sz="2400" b="1" dirty="0">
                <a:latin typeface="Courier New" pitchFamily="49" charset="0"/>
                <a:cs typeface="Courier New" pitchFamily="49" charset="0"/>
              </a:rPr>
              <a:t>  </a:t>
            </a:r>
            <a:endParaRPr lang="es-AR" altLang="es-AR" sz="2400" b="1" dirty="0" smtClean="0">
              <a:latin typeface="Courier New" pitchFamily="49" charset="0"/>
              <a:cs typeface="Courier New" pitchFamily="49" charset="0"/>
            </a:endParaRPr>
          </a:p>
          <a:p>
            <a:pPr>
              <a:spcBef>
                <a:spcPts val="0"/>
              </a:spcBef>
            </a:pPr>
            <a:r>
              <a:rPr lang="es-AR" altLang="es-AR" sz="2400" b="1" dirty="0">
                <a:latin typeface="Courier New" pitchFamily="49" charset="0"/>
                <a:cs typeface="Courier New" pitchFamily="49" charset="0"/>
              </a:rPr>
              <a:t>	</a:t>
            </a:r>
            <a:r>
              <a:rPr lang="es-AR" altLang="es-AR" sz="2400" b="1" dirty="0" err="1" smtClean="0">
                <a:latin typeface="Courier New" pitchFamily="49" charset="0"/>
                <a:cs typeface="Courier New" pitchFamily="49" charset="0"/>
              </a:rPr>
              <a:t>posInsercion</a:t>
            </a:r>
            <a:r>
              <a:rPr lang="es-AR" altLang="es-AR" sz="2400" b="1" dirty="0" smtClean="0">
                <a:latin typeface="Courier New" pitchFamily="49" charset="0"/>
                <a:cs typeface="Courier New" pitchFamily="49" charset="0"/>
              </a:rPr>
              <a:t> </a:t>
            </a:r>
            <a:r>
              <a:rPr lang="es-AR" altLang="es-AR" sz="2400" b="1" dirty="0">
                <a:latin typeface="Courier New" pitchFamily="49" charset="0"/>
                <a:cs typeface="Courier New" pitchFamily="49" charset="0"/>
              </a:rPr>
              <a:t>(Aviso </a:t>
            </a:r>
            <a:r>
              <a:rPr lang="es-AR" altLang="es-AR" sz="2400" b="1" dirty="0" err="1">
                <a:latin typeface="Courier New" pitchFamily="49" charset="0"/>
                <a:cs typeface="Courier New" pitchFamily="49" charset="0"/>
              </a:rPr>
              <a:t>con,int</a:t>
            </a:r>
            <a:r>
              <a:rPr lang="es-AR" altLang="es-AR" sz="2400" b="1" dirty="0">
                <a:latin typeface="Courier New" pitchFamily="49" charset="0"/>
                <a:cs typeface="Courier New" pitchFamily="49" charset="0"/>
              </a:rPr>
              <a:t> n){</a:t>
            </a:r>
          </a:p>
          <a:p>
            <a:pPr>
              <a:spcBef>
                <a:spcPts val="0"/>
              </a:spcBef>
            </a:pPr>
            <a:r>
              <a:rPr lang="es-AR" altLang="es-AR" sz="2400" b="1" dirty="0">
                <a:latin typeface="Courier New" pitchFamily="49" charset="0"/>
                <a:cs typeface="Courier New" pitchFamily="49" charset="0"/>
              </a:rPr>
              <a:t>  </a:t>
            </a:r>
            <a:r>
              <a:rPr lang="es-AR" altLang="es-AR" sz="2400" b="1" dirty="0" err="1">
                <a:latin typeface="Courier New" pitchFamily="49" charset="0"/>
                <a:cs typeface="Courier New" pitchFamily="49" charset="0"/>
              </a:rPr>
              <a:t>int</a:t>
            </a:r>
            <a:r>
              <a:rPr lang="es-AR" altLang="es-AR" sz="2400" b="1" dirty="0">
                <a:latin typeface="Courier New" pitchFamily="49" charset="0"/>
                <a:cs typeface="Courier New" pitchFamily="49" charset="0"/>
              </a:rPr>
              <a:t> pos = 0; </a:t>
            </a:r>
          </a:p>
          <a:p>
            <a:pPr>
              <a:spcBef>
                <a:spcPts val="0"/>
              </a:spcBef>
            </a:pPr>
            <a:r>
              <a:rPr lang="es-AR" altLang="es-AR" sz="2400" b="1" dirty="0">
                <a:latin typeface="Courier New" pitchFamily="49" charset="0"/>
                <a:cs typeface="Courier New" pitchFamily="49" charset="0"/>
              </a:rPr>
              <a:t>  </a:t>
            </a:r>
            <a:r>
              <a:rPr lang="es-AR" altLang="es-AR" sz="2400" b="1" dirty="0" err="1">
                <a:latin typeface="Courier New" pitchFamily="49" charset="0"/>
                <a:cs typeface="Courier New" pitchFamily="49" charset="0"/>
              </a:rPr>
              <a:t>if</a:t>
            </a:r>
            <a:r>
              <a:rPr lang="es-AR" altLang="es-AR" sz="2400" b="1" dirty="0">
                <a:latin typeface="Courier New" pitchFamily="49" charset="0"/>
                <a:cs typeface="Courier New" pitchFamily="49" charset="0"/>
              </a:rPr>
              <a:t> (n &gt; 0)</a:t>
            </a:r>
          </a:p>
          <a:p>
            <a:pPr>
              <a:spcBef>
                <a:spcPts val="0"/>
              </a:spcBef>
            </a:pPr>
            <a:r>
              <a:rPr lang="es-AR" altLang="es-AR" sz="2400" b="1" dirty="0">
                <a:latin typeface="Courier New" pitchFamily="49" charset="0"/>
                <a:cs typeface="Courier New" pitchFamily="49" charset="0"/>
              </a:rPr>
              <a:t>   </a:t>
            </a:r>
            <a:r>
              <a:rPr lang="es-AR" altLang="es-AR" sz="2400" b="1" dirty="0" err="1">
                <a:latin typeface="Courier New" pitchFamily="49" charset="0"/>
                <a:cs typeface="Courier New" pitchFamily="49" charset="0"/>
              </a:rPr>
              <a:t>if</a:t>
            </a:r>
            <a:r>
              <a:rPr lang="es-AR" altLang="es-AR" sz="2400" b="1" dirty="0">
                <a:latin typeface="Courier New" pitchFamily="49" charset="0"/>
                <a:cs typeface="Courier New" pitchFamily="49" charset="0"/>
              </a:rPr>
              <a:t> (</a:t>
            </a:r>
            <a:r>
              <a:rPr lang="es-AR" altLang="es-AR" sz="2400" b="1" dirty="0" err="1">
                <a:latin typeface="Courier New" pitchFamily="49" charset="0"/>
                <a:cs typeface="Courier New" pitchFamily="49" charset="0"/>
              </a:rPr>
              <a:t>con.</a:t>
            </a:r>
            <a:r>
              <a:rPr lang="es-AR" altLang="es-AR" sz="2400" b="1" dirty="0" err="1">
                <a:solidFill>
                  <a:srgbClr val="FF0000"/>
                </a:solidFill>
                <a:latin typeface="Courier New" pitchFamily="49" charset="0"/>
                <a:cs typeface="Courier New" pitchFamily="49" charset="0"/>
              </a:rPr>
              <a:t>mayor</a:t>
            </a:r>
            <a:r>
              <a:rPr lang="es-AR" altLang="es-AR" sz="2400" b="1" dirty="0">
                <a:latin typeface="Courier New" pitchFamily="49" charset="0"/>
                <a:cs typeface="Courier New" pitchFamily="49" charset="0"/>
              </a:rPr>
              <a:t> (T[n-1</a:t>
            </a:r>
            <a:r>
              <a:rPr lang="es-AR" altLang="es-AR" sz="2400" b="1" dirty="0" smtClean="0">
                <a:latin typeface="Courier New" pitchFamily="49" charset="0"/>
                <a:cs typeface="Courier New" pitchFamily="49" charset="0"/>
              </a:rPr>
              <a:t>])</a:t>
            </a:r>
          </a:p>
          <a:p>
            <a:pPr>
              <a:spcBef>
                <a:spcPts val="0"/>
              </a:spcBef>
            </a:pPr>
            <a:r>
              <a:rPr lang="es-AR" altLang="es-AR" sz="2400" b="1" dirty="0">
                <a:latin typeface="Courier New" pitchFamily="49" charset="0"/>
                <a:cs typeface="Courier New" pitchFamily="49" charset="0"/>
              </a:rPr>
              <a:t> </a:t>
            </a:r>
            <a:r>
              <a:rPr lang="es-AR" altLang="es-AR" sz="2400" b="1" dirty="0" smtClean="0">
                <a:latin typeface="Courier New" pitchFamily="49" charset="0"/>
                <a:cs typeface="Courier New" pitchFamily="49" charset="0"/>
              </a:rPr>
              <a:t>    pos </a:t>
            </a:r>
            <a:r>
              <a:rPr lang="es-AR" altLang="es-AR" sz="2400" b="1" dirty="0">
                <a:latin typeface="Courier New" pitchFamily="49" charset="0"/>
                <a:cs typeface="Courier New" pitchFamily="49" charset="0"/>
              </a:rPr>
              <a:t>= n;</a:t>
            </a:r>
          </a:p>
          <a:p>
            <a:pPr>
              <a:spcBef>
                <a:spcPts val="0"/>
              </a:spcBef>
            </a:pPr>
            <a:r>
              <a:rPr lang="es-AR" altLang="es-AR" sz="2400" b="1" dirty="0">
                <a:latin typeface="Courier New" pitchFamily="49" charset="0"/>
                <a:cs typeface="Courier New" pitchFamily="49" charset="0"/>
              </a:rPr>
              <a:t>   </a:t>
            </a:r>
            <a:r>
              <a:rPr lang="es-AR" altLang="es-AR" sz="2400" b="1" dirty="0" err="1">
                <a:latin typeface="Courier New" pitchFamily="49" charset="0"/>
                <a:cs typeface="Courier New" pitchFamily="49" charset="0"/>
              </a:rPr>
              <a:t>else</a:t>
            </a:r>
            <a:endParaRPr lang="es-AR" altLang="es-AR" sz="2400" b="1" dirty="0">
              <a:latin typeface="Courier New" pitchFamily="49" charset="0"/>
              <a:cs typeface="Courier New" pitchFamily="49" charset="0"/>
            </a:endParaRPr>
          </a:p>
          <a:p>
            <a:pPr>
              <a:spcBef>
                <a:spcPts val="0"/>
              </a:spcBef>
            </a:pPr>
            <a:r>
              <a:rPr lang="es-AR" altLang="es-AR" sz="2400" b="1" dirty="0">
                <a:latin typeface="Courier New" pitchFamily="49" charset="0"/>
                <a:cs typeface="Courier New" pitchFamily="49" charset="0"/>
              </a:rPr>
              <a:t>     pos  = </a:t>
            </a:r>
            <a:r>
              <a:rPr lang="es-AR" altLang="es-AR" sz="2400" b="1" dirty="0" err="1">
                <a:latin typeface="Courier New" pitchFamily="49" charset="0"/>
                <a:cs typeface="Courier New" pitchFamily="49" charset="0"/>
              </a:rPr>
              <a:t>posInsercion</a:t>
            </a:r>
            <a:r>
              <a:rPr lang="es-AR" altLang="es-AR" sz="2400" b="1" dirty="0">
                <a:latin typeface="Courier New" pitchFamily="49" charset="0"/>
                <a:cs typeface="Courier New" pitchFamily="49" charset="0"/>
              </a:rPr>
              <a:t> (con,--n);</a:t>
            </a:r>
          </a:p>
          <a:p>
            <a:pPr>
              <a:spcBef>
                <a:spcPts val="0"/>
              </a:spcBef>
            </a:pPr>
            <a:r>
              <a:rPr lang="es-AR" altLang="es-AR" sz="2400" b="1" dirty="0">
                <a:latin typeface="Courier New" pitchFamily="49" charset="0"/>
                <a:cs typeface="Courier New" pitchFamily="49" charset="0"/>
              </a:rPr>
              <a:t>  </a:t>
            </a:r>
            <a:r>
              <a:rPr lang="es-AR" altLang="es-AR" sz="2400" b="1" dirty="0" err="1">
                <a:latin typeface="Courier New" pitchFamily="49" charset="0"/>
                <a:cs typeface="Courier New" pitchFamily="49" charset="0"/>
              </a:rPr>
              <a:t>return</a:t>
            </a:r>
            <a:r>
              <a:rPr lang="es-AR" altLang="es-AR" sz="2400" b="1" dirty="0">
                <a:latin typeface="Courier New" pitchFamily="49" charset="0"/>
                <a:cs typeface="Courier New" pitchFamily="49" charset="0"/>
              </a:rPr>
              <a:t> pos;</a:t>
            </a:r>
          </a:p>
          <a:p>
            <a:pPr>
              <a:spcBef>
                <a:spcPts val="0"/>
              </a:spcBef>
            </a:pPr>
            <a:r>
              <a:rPr lang="es-AR" altLang="es-AR" sz="2400" b="1" dirty="0">
                <a:latin typeface="Courier New" pitchFamily="49" charset="0"/>
                <a:cs typeface="Courier New" pitchFamily="49" charset="0"/>
              </a:rPr>
              <a:t>}</a:t>
            </a:r>
          </a:p>
        </p:txBody>
      </p:sp>
      <p:sp>
        <p:nvSpPr>
          <p:cNvPr id="5" name="Rectangle 2"/>
          <p:cNvSpPr>
            <a:spLocks noChangeArrowheads="1"/>
          </p:cNvSpPr>
          <p:nvPr/>
        </p:nvSpPr>
        <p:spPr bwMode="auto">
          <a:xfrm>
            <a:off x="-180528" y="447899"/>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dirty="0">
                <a:solidFill>
                  <a:schemeClr val="tx2"/>
                </a:solidFill>
              </a:rPr>
              <a:t>Caso de estudio: Agencia Publicitaria</a:t>
            </a:r>
            <a:br>
              <a:rPr lang="es-ES" altLang="es-AR" sz="3200" b="1" dirty="0">
                <a:solidFill>
                  <a:schemeClr val="tx2"/>
                </a:solidFill>
              </a:rPr>
            </a:br>
            <a:endParaRPr lang="en-US" altLang="es-AR" sz="3200" b="1" dirty="0">
              <a:solidFill>
                <a:schemeClr val="tx2"/>
              </a:solidFill>
            </a:endParaRPr>
          </a:p>
        </p:txBody>
      </p:sp>
      <p:sp>
        <p:nvSpPr>
          <p:cNvPr id="4" name="Text Box 2"/>
          <p:cNvSpPr txBox="1">
            <a:spLocks noChangeArrowheads="1"/>
          </p:cNvSpPr>
          <p:nvPr/>
        </p:nvSpPr>
        <p:spPr bwMode="auto">
          <a:xfrm>
            <a:off x="467742" y="5501084"/>
            <a:ext cx="7848674"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25000"/>
              </a:spcBef>
              <a:defRPr/>
            </a:pPr>
            <a:r>
              <a:rPr lang="es-AR" altLang="es-AR" sz="2800" dirty="0" smtClean="0">
                <a:latin typeface="+mn-lt"/>
              </a:rPr>
              <a:t>Mantenemos nuestro objetivo de obtener soluciones moduladas, aplicando la estrategia de dividir para conquistar en nuestros algoritmos. </a:t>
            </a:r>
            <a:r>
              <a:rPr lang="es-AR" altLang="es-AR" sz="2800" i="1" dirty="0" smtClean="0">
                <a:latin typeface="+mn-lt"/>
              </a:rPr>
              <a:t> </a:t>
            </a:r>
          </a:p>
        </p:txBody>
      </p:sp>
    </p:spTree>
    <p:extLst>
      <p:ext uri="{BB962C8B-B14F-4D97-AF65-F5344CB8AC3E}">
        <p14:creationId xmlns:p14="http://schemas.microsoft.com/office/powerpoint/2010/main" val="3446979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Text Box 4"/>
          <p:cNvSpPr txBox="1">
            <a:spLocks noChangeArrowheads="1"/>
          </p:cNvSpPr>
          <p:nvPr/>
        </p:nvSpPr>
        <p:spPr bwMode="auto">
          <a:xfrm>
            <a:off x="428625" y="1143000"/>
            <a:ext cx="7743775" cy="4401205"/>
          </a:xfrm>
          <a:prstGeom prst="rect">
            <a:avLst/>
          </a:prstGeom>
          <a:solidFill>
            <a:srgbClr val="FFFF99"/>
          </a:solidFill>
          <a:ln>
            <a:noFill/>
          </a:ln>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30000"/>
              </a:spcBef>
              <a:buFontTx/>
              <a:buNone/>
            </a:pPr>
            <a:r>
              <a:rPr lang="en-US" altLang="es-AR" sz="2800" b="1" dirty="0">
                <a:latin typeface="Courier New" pitchFamily="49" charset="0"/>
              </a:rPr>
              <a:t>class </a:t>
            </a:r>
            <a:r>
              <a:rPr lang="en-US" altLang="es-AR" sz="2800" b="1" dirty="0" err="1">
                <a:latin typeface="Courier New" pitchFamily="49" charset="0"/>
              </a:rPr>
              <a:t>Cuadrado</a:t>
            </a:r>
            <a:r>
              <a:rPr lang="en-US" altLang="es-AR" sz="2800" b="1" dirty="0">
                <a:latin typeface="Courier New" pitchFamily="49" charset="0"/>
              </a:rPr>
              <a:t> </a:t>
            </a:r>
            <a:r>
              <a:rPr lang="en-US" altLang="es-AR" sz="2800" b="1" dirty="0">
                <a:solidFill>
                  <a:srgbClr val="FF0000"/>
                </a:solidFill>
                <a:latin typeface="Courier New" pitchFamily="49" charset="0"/>
              </a:rPr>
              <a:t>extends </a:t>
            </a:r>
            <a:r>
              <a:rPr lang="en-US" altLang="es-AR" sz="2800" b="1" dirty="0" err="1">
                <a:solidFill>
                  <a:srgbClr val="FF0000"/>
                </a:solidFill>
                <a:latin typeface="Courier New" pitchFamily="49" charset="0"/>
              </a:rPr>
              <a:t>Poligono</a:t>
            </a:r>
            <a:r>
              <a:rPr lang="en-US" altLang="es-AR" sz="2800" b="1" dirty="0">
                <a:solidFill>
                  <a:srgbClr val="FF0000"/>
                </a:solidFill>
                <a:latin typeface="Courier New" pitchFamily="49" charset="0"/>
              </a:rPr>
              <a:t> </a:t>
            </a:r>
            <a:r>
              <a:rPr lang="en-US" altLang="es-AR" sz="2800" b="1" dirty="0">
                <a:solidFill>
                  <a:schemeClr val="tx2">
                    <a:lumMod val="60000"/>
                    <a:lumOff val="40000"/>
                  </a:schemeClr>
                </a:solidFill>
                <a:latin typeface="Courier New" pitchFamily="49" charset="0"/>
              </a:rPr>
              <a:t>implements </a:t>
            </a:r>
            <a:r>
              <a:rPr lang="en-US" altLang="es-AR" sz="2800" b="1" dirty="0" err="1">
                <a:solidFill>
                  <a:schemeClr val="tx2">
                    <a:lumMod val="60000"/>
                    <a:lumOff val="40000"/>
                  </a:schemeClr>
                </a:solidFill>
                <a:latin typeface="Courier New" pitchFamily="49" charset="0"/>
              </a:rPr>
              <a:t>ObjetoGrafico</a:t>
            </a:r>
            <a:r>
              <a:rPr lang="en-US" altLang="es-AR" sz="2800" b="1" dirty="0">
                <a:solidFill>
                  <a:schemeClr val="tx2">
                    <a:lumMod val="60000"/>
                    <a:lumOff val="40000"/>
                  </a:schemeClr>
                </a:solidFill>
                <a:latin typeface="Courier New" pitchFamily="49" charset="0"/>
              </a:rPr>
              <a:t> </a:t>
            </a:r>
            <a:r>
              <a:rPr lang="en-US" altLang="es-AR" sz="2800" b="1" dirty="0">
                <a:latin typeface="Courier New" pitchFamily="49" charset="0"/>
              </a:rPr>
              <a:t>{</a:t>
            </a:r>
          </a:p>
          <a:p>
            <a:pPr algn="l" eaLnBrk="1" hangingPunct="1">
              <a:spcBef>
                <a:spcPct val="30000"/>
              </a:spcBef>
              <a:buFontTx/>
              <a:buNone/>
            </a:pPr>
            <a:r>
              <a:rPr lang="en-US" altLang="es-AR" sz="2800" b="1" dirty="0">
                <a:solidFill>
                  <a:srgbClr val="FF0000"/>
                </a:solidFill>
                <a:latin typeface="Courier New" pitchFamily="49" charset="0"/>
              </a:rPr>
              <a:t>float </a:t>
            </a:r>
            <a:r>
              <a:rPr lang="en-US" altLang="es-AR" sz="2800" b="1" dirty="0" err="1">
                <a:solidFill>
                  <a:srgbClr val="FF0000"/>
                </a:solidFill>
                <a:latin typeface="Courier New" pitchFamily="49" charset="0"/>
              </a:rPr>
              <a:t>perimetro</a:t>
            </a:r>
            <a:r>
              <a:rPr lang="en-US" altLang="es-AR" sz="2800" b="1" dirty="0">
                <a:solidFill>
                  <a:srgbClr val="FF0000"/>
                </a:solidFill>
                <a:latin typeface="Courier New" pitchFamily="49" charset="0"/>
              </a:rPr>
              <a:t>() {…}</a:t>
            </a:r>
          </a:p>
          <a:p>
            <a:pPr algn="l" eaLnBrk="1" hangingPunct="1">
              <a:spcBef>
                <a:spcPct val="30000"/>
              </a:spcBef>
              <a:buFontTx/>
              <a:buNone/>
            </a:pPr>
            <a:r>
              <a:rPr lang="en-US" altLang="es-AR" sz="2800" b="1" dirty="0" smtClean="0">
                <a:solidFill>
                  <a:srgbClr val="0070C0"/>
                </a:solidFill>
                <a:latin typeface="Courier New" pitchFamily="49" charset="0"/>
              </a:rPr>
              <a:t>void </a:t>
            </a:r>
            <a:r>
              <a:rPr lang="en-US" altLang="es-AR" sz="2800" b="1" dirty="0" err="1">
                <a:solidFill>
                  <a:srgbClr val="0070C0"/>
                </a:solidFill>
                <a:latin typeface="Courier New" pitchFamily="49" charset="0"/>
              </a:rPr>
              <a:t>trasladar</a:t>
            </a:r>
            <a:r>
              <a:rPr lang="en-US" altLang="es-AR" sz="2800" b="1" dirty="0">
                <a:solidFill>
                  <a:srgbClr val="0070C0"/>
                </a:solidFill>
                <a:latin typeface="Courier New" pitchFamily="49" charset="0"/>
              </a:rPr>
              <a:t>(</a:t>
            </a:r>
            <a:r>
              <a:rPr lang="en-US" altLang="es-AR" sz="2800" b="1" dirty="0" err="1">
                <a:solidFill>
                  <a:srgbClr val="0070C0"/>
                </a:solidFill>
                <a:latin typeface="Courier New" pitchFamily="49" charset="0"/>
              </a:rPr>
              <a:t>int</a:t>
            </a:r>
            <a:r>
              <a:rPr lang="en-US" altLang="es-AR" sz="2800" b="1" dirty="0">
                <a:solidFill>
                  <a:srgbClr val="0070C0"/>
                </a:solidFill>
                <a:latin typeface="Courier New" pitchFamily="49" charset="0"/>
              </a:rPr>
              <a:t> </a:t>
            </a:r>
            <a:r>
              <a:rPr lang="en-US" altLang="es-AR" sz="2800" b="1" dirty="0" err="1">
                <a:solidFill>
                  <a:srgbClr val="0070C0"/>
                </a:solidFill>
                <a:latin typeface="Courier New" pitchFamily="49" charset="0"/>
              </a:rPr>
              <a:t>x,int</a:t>
            </a:r>
            <a:r>
              <a:rPr lang="en-US" altLang="es-AR" sz="2800" b="1" dirty="0">
                <a:solidFill>
                  <a:srgbClr val="0070C0"/>
                </a:solidFill>
                <a:latin typeface="Courier New" pitchFamily="49" charset="0"/>
              </a:rPr>
              <a:t> y){…}</a:t>
            </a:r>
          </a:p>
          <a:p>
            <a:pPr algn="l" eaLnBrk="1" hangingPunct="1">
              <a:spcBef>
                <a:spcPct val="30000"/>
              </a:spcBef>
              <a:buFontTx/>
              <a:buNone/>
            </a:pPr>
            <a:r>
              <a:rPr lang="en-US" altLang="es-AR" sz="2800" b="1" dirty="0">
                <a:solidFill>
                  <a:srgbClr val="0070C0"/>
                </a:solidFill>
                <a:latin typeface="Courier New" pitchFamily="49" charset="0"/>
              </a:rPr>
              <a:t>void </a:t>
            </a:r>
            <a:r>
              <a:rPr lang="en-US" altLang="es-AR" sz="2800" b="1" dirty="0" err="1">
                <a:solidFill>
                  <a:srgbClr val="0070C0"/>
                </a:solidFill>
                <a:latin typeface="Courier New" pitchFamily="49" charset="0"/>
              </a:rPr>
              <a:t>rotar</a:t>
            </a:r>
            <a:r>
              <a:rPr lang="en-US" altLang="es-AR" sz="2800" b="1" dirty="0">
                <a:solidFill>
                  <a:srgbClr val="0070C0"/>
                </a:solidFill>
                <a:latin typeface="Courier New" pitchFamily="49" charset="0"/>
              </a:rPr>
              <a:t>(float x) {…}</a:t>
            </a:r>
          </a:p>
          <a:p>
            <a:pPr algn="l" eaLnBrk="1" hangingPunct="1">
              <a:spcBef>
                <a:spcPct val="30000"/>
              </a:spcBef>
              <a:buFontTx/>
              <a:buNone/>
            </a:pPr>
            <a:r>
              <a:rPr lang="en-US" altLang="es-AR" sz="2800" b="1" dirty="0">
                <a:solidFill>
                  <a:srgbClr val="0070C0"/>
                </a:solidFill>
                <a:latin typeface="Courier New" pitchFamily="49" charset="0"/>
              </a:rPr>
              <a:t>void </a:t>
            </a:r>
            <a:r>
              <a:rPr lang="en-US" altLang="es-AR" sz="2800" b="1" dirty="0" err="1">
                <a:solidFill>
                  <a:srgbClr val="0070C0"/>
                </a:solidFill>
                <a:latin typeface="Courier New" pitchFamily="49" charset="0"/>
              </a:rPr>
              <a:t>dibujar</a:t>
            </a:r>
            <a:r>
              <a:rPr lang="en-US" altLang="es-AR" sz="2800" b="1" dirty="0">
                <a:solidFill>
                  <a:srgbClr val="0070C0"/>
                </a:solidFill>
                <a:latin typeface="Courier New" pitchFamily="49" charset="0"/>
              </a:rPr>
              <a:t>() {…}</a:t>
            </a:r>
          </a:p>
          <a:p>
            <a:pPr algn="l" eaLnBrk="1" hangingPunct="1">
              <a:spcBef>
                <a:spcPct val="30000"/>
              </a:spcBef>
              <a:buFontTx/>
              <a:buNone/>
            </a:pPr>
            <a:r>
              <a:rPr lang="en-US" altLang="es-AR" sz="2800" b="1" dirty="0">
                <a:latin typeface="Courier New" pitchFamily="49" charset="0"/>
              </a:rPr>
              <a:t>}</a:t>
            </a:r>
          </a:p>
          <a:p>
            <a:pPr algn="l" eaLnBrk="1" hangingPunct="1">
              <a:spcBef>
                <a:spcPct val="50000"/>
              </a:spcBef>
              <a:buFontTx/>
              <a:buNone/>
            </a:pPr>
            <a:endParaRPr lang="en-US" altLang="es-AR" sz="2800" dirty="0">
              <a:latin typeface="Courier New" pitchFamily="49" charset="0"/>
            </a:endParaRPr>
          </a:p>
        </p:txBody>
      </p:sp>
      <p:sp>
        <p:nvSpPr>
          <p:cNvPr id="11" name="Footer Placeholder 3"/>
          <p:cNvSpPr txBox="1">
            <a:spLocks noGrp="1"/>
          </p:cNvSpPr>
          <p:nvPr/>
        </p:nvSpPr>
        <p:spPr bwMode="auto">
          <a:xfrm>
            <a:off x="3124200" y="6534150"/>
            <a:ext cx="5768975" cy="323850"/>
          </a:xfrm>
          <a:prstGeom prst="rect">
            <a:avLst/>
          </a:prstGeom>
          <a:noFill/>
          <a:ln>
            <a:miter lim="800000"/>
            <a:headEnd/>
            <a:tailEnd/>
          </a:ln>
        </p:spPr>
        <p:txBody>
          <a:bodyPr/>
          <a:lstStyle/>
          <a:p>
            <a:pPr algn="r">
              <a:spcBef>
                <a:spcPct val="50000"/>
              </a:spcBef>
              <a:defRPr/>
            </a:pPr>
            <a:r>
              <a:rPr lang="en-US" sz="1300" dirty="0" err="1">
                <a:latin typeface="+mn-lt"/>
              </a:rPr>
              <a:t>Introducción</a:t>
            </a:r>
            <a:r>
              <a:rPr lang="en-US" sz="1300" dirty="0">
                <a:latin typeface="+mn-lt"/>
              </a:rPr>
              <a:t> a la </a:t>
            </a:r>
            <a:r>
              <a:rPr lang="en-US" sz="1300" dirty="0" err="1">
                <a:latin typeface="+mn-lt"/>
              </a:rPr>
              <a:t>Programación</a:t>
            </a:r>
            <a:r>
              <a:rPr lang="en-US" sz="1300" dirty="0">
                <a:latin typeface="+mn-lt"/>
              </a:rPr>
              <a:t> </a:t>
            </a:r>
            <a:r>
              <a:rPr lang="en-US" sz="1300" dirty="0" err="1">
                <a:latin typeface="+mn-lt"/>
              </a:rPr>
              <a:t>Orientada</a:t>
            </a:r>
            <a:r>
              <a:rPr lang="en-US" sz="1300" dirty="0">
                <a:latin typeface="+mn-lt"/>
              </a:rPr>
              <a:t> a </a:t>
            </a:r>
            <a:r>
              <a:rPr lang="en-US" sz="1300" dirty="0" err="1">
                <a:latin typeface="+mn-lt"/>
              </a:rPr>
              <a:t>Objetos</a:t>
            </a:r>
            <a:endParaRPr lang="es-ES" sz="1300" dirty="0">
              <a:latin typeface="+mn-lt"/>
            </a:endParaRPr>
          </a:p>
        </p:txBody>
      </p:sp>
      <p:sp>
        <p:nvSpPr>
          <p:cNvPr id="5" name="Rectangle 2"/>
          <p:cNvSpPr>
            <a:spLocks noChangeArrowheads="1"/>
          </p:cNvSpPr>
          <p:nvPr/>
        </p:nvSpPr>
        <p:spPr bwMode="auto">
          <a:xfrm>
            <a:off x="457200" y="260648"/>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ES" altLang="es-AR" sz="3200" b="1" dirty="0" smtClean="0">
                <a:solidFill>
                  <a:schemeClr val="tx2"/>
                </a:solidFill>
              </a:rPr>
              <a:t>Interfaces en Java </a:t>
            </a:r>
            <a:endParaRPr lang="en-US" altLang="es-AR" sz="3200" b="1" dirty="0">
              <a:solidFill>
                <a:schemeClr val="tx2"/>
              </a:solidFill>
            </a:endParaRPr>
          </a:p>
        </p:txBody>
      </p:sp>
    </p:spTree>
    <p:extLst>
      <p:ext uri="{BB962C8B-B14F-4D97-AF65-F5344CB8AC3E}">
        <p14:creationId xmlns:p14="http://schemas.microsoft.com/office/powerpoint/2010/main" val="6943133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Text Box 3"/>
          <p:cNvSpPr txBox="1">
            <a:spLocks noChangeArrowheads="1"/>
          </p:cNvSpPr>
          <p:nvPr/>
        </p:nvSpPr>
        <p:spPr bwMode="auto">
          <a:xfrm>
            <a:off x="411163" y="1282749"/>
            <a:ext cx="7473205" cy="194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35000"/>
              </a:spcBef>
              <a:buFontTx/>
              <a:buNone/>
            </a:pPr>
            <a:r>
              <a:rPr lang="en-US" altLang="es-AR" sz="2800" dirty="0" err="1">
                <a:latin typeface="+mn-lt"/>
              </a:rPr>
              <a:t>Una</a:t>
            </a:r>
            <a:r>
              <a:rPr lang="en-US" altLang="es-AR" sz="2800" dirty="0">
                <a:latin typeface="+mn-lt"/>
              </a:rPr>
              <a:t> interface </a:t>
            </a:r>
            <a:r>
              <a:rPr lang="en-US" altLang="es-AR" sz="2800" dirty="0" err="1">
                <a:latin typeface="+mn-lt"/>
              </a:rPr>
              <a:t>puede</a:t>
            </a:r>
            <a:r>
              <a:rPr lang="en-US" altLang="es-AR" sz="2800" dirty="0">
                <a:latin typeface="+mn-lt"/>
              </a:rPr>
              <a:t> </a:t>
            </a:r>
            <a:r>
              <a:rPr lang="en-US" altLang="es-AR" sz="2800" dirty="0" err="1">
                <a:latin typeface="+mn-lt"/>
              </a:rPr>
              <a:t>definir</a:t>
            </a:r>
            <a:r>
              <a:rPr lang="en-US" altLang="es-AR" sz="2800" dirty="0">
                <a:latin typeface="+mn-lt"/>
              </a:rPr>
              <a:t> variables y </a:t>
            </a:r>
            <a:r>
              <a:rPr lang="en-US" altLang="es-AR" sz="2800" dirty="0" err="1">
                <a:latin typeface="+mn-lt"/>
              </a:rPr>
              <a:t>constantes</a:t>
            </a:r>
            <a:r>
              <a:rPr lang="en-US" altLang="es-AR" sz="2800" dirty="0">
                <a:latin typeface="+mn-lt"/>
              </a:rPr>
              <a:t> de </a:t>
            </a:r>
            <a:r>
              <a:rPr lang="en-US" altLang="es-AR" sz="2800" dirty="0" err="1">
                <a:latin typeface="+mn-lt"/>
              </a:rPr>
              <a:t>clase</a:t>
            </a:r>
            <a:r>
              <a:rPr lang="en-US" altLang="es-AR" sz="2800" dirty="0">
                <a:latin typeface="+mn-lt"/>
              </a:rPr>
              <a:t>, </a:t>
            </a:r>
            <a:r>
              <a:rPr lang="en-US" altLang="es-AR" sz="2800" dirty="0" err="1">
                <a:latin typeface="+mn-lt"/>
              </a:rPr>
              <a:t>pero</a:t>
            </a:r>
            <a:r>
              <a:rPr lang="en-US" altLang="es-AR" sz="2800" dirty="0">
                <a:latin typeface="+mn-lt"/>
              </a:rPr>
              <a:t> no de </a:t>
            </a:r>
            <a:r>
              <a:rPr lang="en-US" altLang="es-AR" sz="2800" dirty="0" err="1">
                <a:latin typeface="+mn-lt"/>
              </a:rPr>
              <a:t>instancia</a:t>
            </a:r>
            <a:r>
              <a:rPr lang="en-US" altLang="es-AR" sz="2800" dirty="0">
                <a:latin typeface="+mn-lt"/>
              </a:rPr>
              <a:t>.</a:t>
            </a:r>
          </a:p>
          <a:p>
            <a:pPr algn="l" eaLnBrk="1" hangingPunct="1">
              <a:spcBef>
                <a:spcPct val="35000"/>
              </a:spcBef>
              <a:buFontTx/>
              <a:buNone/>
            </a:pPr>
            <a:r>
              <a:rPr lang="en-US" altLang="es-AR" sz="2800" dirty="0">
                <a:latin typeface="+mn-lt"/>
              </a:rPr>
              <a:t>Java </a:t>
            </a:r>
            <a:r>
              <a:rPr lang="en-US" altLang="es-AR" sz="2800" dirty="0" err="1">
                <a:latin typeface="+mn-lt"/>
              </a:rPr>
              <a:t>brinda</a:t>
            </a:r>
            <a:r>
              <a:rPr lang="en-US" altLang="es-AR" sz="2800" dirty="0">
                <a:latin typeface="+mn-lt"/>
              </a:rPr>
              <a:t> interfaces y </a:t>
            </a:r>
            <a:r>
              <a:rPr lang="en-US" altLang="es-AR" sz="2800" dirty="0" err="1">
                <a:latin typeface="+mn-lt"/>
              </a:rPr>
              <a:t>permite</a:t>
            </a:r>
            <a:r>
              <a:rPr lang="en-US" altLang="es-AR" sz="2800" dirty="0">
                <a:latin typeface="+mn-lt"/>
              </a:rPr>
              <a:t> </a:t>
            </a:r>
            <a:r>
              <a:rPr lang="en-US" altLang="es-AR" sz="2800" dirty="0" err="1">
                <a:latin typeface="+mn-lt"/>
              </a:rPr>
              <a:t>definir</a:t>
            </a:r>
            <a:r>
              <a:rPr lang="en-US" altLang="es-AR" sz="2800" dirty="0">
                <a:latin typeface="+mn-lt"/>
              </a:rPr>
              <a:t> </a:t>
            </a:r>
            <a:r>
              <a:rPr lang="en-US" altLang="es-AR" sz="2800" dirty="0" err="1">
                <a:latin typeface="+mn-lt"/>
              </a:rPr>
              <a:t>otras</a:t>
            </a:r>
            <a:r>
              <a:rPr lang="en-US" altLang="es-AR" sz="2800" dirty="0">
                <a:latin typeface="+mn-lt"/>
              </a:rPr>
              <a:t> </a:t>
            </a:r>
            <a:r>
              <a:rPr lang="en-US" altLang="es-AR" sz="2800" dirty="0" err="1">
                <a:latin typeface="+mn-lt"/>
              </a:rPr>
              <a:t>nuevas</a:t>
            </a:r>
            <a:r>
              <a:rPr lang="en-US" altLang="es-AR" sz="2800" dirty="0">
                <a:latin typeface="+mn-lt"/>
              </a:rPr>
              <a:t>.</a:t>
            </a:r>
          </a:p>
        </p:txBody>
      </p:sp>
      <p:sp>
        <p:nvSpPr>
          <p:cNvPr id="60420" name="Text Box 3"/>
          <p:cNvSpPr txBox="1">
            <a:spLocks noChangeArrowheads="1"/>
          </p:cNvSpPr>
          <p:nvPr/>
        </p:nvSpPr>
        <p:spPr bwMode="auto">
          <a:xfrm>
            <a:off x="395536" y="3340149"/>
            <a:ext cx="747320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35000"/>
              </a:spcBef>
              <a:buFontTx/>
              <a:buNone/>
            </a:pPr>
            <a:r>
              <a:rPr lang="en-US" altLang="es-AR" sz="2800" dirty="0" err="1">
                <a:latin typeface="+mn-lt"/>
              </a:rPr>
              <a:t>Por</a:t>
            </a:r>
            <a:r>
              <a:rPr lang="en-US" altLang="es-AR" sz="2800" dirty="0">
                <a:latin typeface="+mn-lt"/>
              </a:rPr>
              <a:t> el </a:t>
            </a:r>
            <a:r>
              <a:rPr lang="en-US" altLang="es-AR" sz="2800" dirty="0" err="1">
                <a:latin typeface="+mn-lt"/>
              </a:rPr>
              <a:t>momento</a:t>
            </a:r>
            <a:r>
              <a:rPr lang="en-US" altLang="es-AR" sz="2800" dirty="0">
                <a:latin typeface="+mn-lt"/>
              </a:rPr>
              <a:t> no </a:t>
            </a:r>
            <a:r>
              <a:rPr lang="en-US" altLang="es-AR" sz="2800" dirty="0" err="1">
                <a:latin typeface="+mn-lt"/>
              </a:rPr>
              <a:t>vamos</a:t>
            </a:r>
            <a:r>
              <a:rPr lang="en-US" altLang="es-AR" sz="2800" dirty="0">
                <a:latin typeface="+mn-lt"/>
              </a:rPr>
              <a:t> a </a:t>
            </a:r>
            <a:r>
              <a:rPr lang="en-US" altLang="es-AR" sz="2800" dirty="0" err="1">
                <a:latin typeface="+mn-lt"/>
              </a:rPr>
              <a:t>definir</a:t>
            </a:r>
            <a:r>
              <a:rPr lang="en-US" altLang="es-AR" sz="2800" dirty="0">
                <a:latin typeface="+mn-lt"/>
              </a:rPr>
              <a:t> </a:t>
            </a:r>
            <a:r>
              <a:rPr lang="en-US" altLang="es-AR" sz="2800" dirty="0" err="1">
                <a:latin typeface="+mn-lt"/>
              </a:rPr>
              <a:t>nuevas</a:t>
            </a:r>
            <a:r>
              <a:rPr lang="en-US" altLang="es-AR" sz="2800" dirty="0">
                <a:latin typeface="+mn-lt"/>
              </a:rPr>
              <a:t> interfaces, </a:t>
            </a:r>
            <a:r>
              <a:rPr lang="en-US" altLang="es-AR" sz="2800" dirty="0" err="1">
                <a:latin typeface="+mn-lt"/>
              </a:rPr>
              <a:t>pero</a:t>
            </a:r>
            <a:r>
              <a:rPr lang="en-US" altLang="es-AR" sz="2800" dirty="0">
                <a:latin typeface="+mn-lt"/>
              </a:rPr>
              <a:t> </a:t>
            </a:r>
            <a:r>
              <a:rPr lang="en-US" altLang="es-AR" sz="2800" dirty="0" err="1">
                <a:latin typeface="+mn-lt"/>
              </a:rPr>
              <a:t>sí</a:t>
            </a:r>
            <a:r>
              <a:rPr lang="en-US" altLang="es-AR" sz="2800" dirty="0">
                <a:latin typeface="+mn-lt"/>
              </a:rPr>
              <a:t> </a:t>
            </a:r>
            <a:r>
              <a:rPr lang="en-US" altLang="es-AR" sz="2800" dirty="0" err="1">
                <a:latin typeface="+mn-lt"/>
              </a:rPr>
              <a:t>definiremos</a:t>
            </a:r>
            <a:r>
              <a:rPr lang="en-US" altLang="es-AR" sz="2800" dirty="0">
                <a:latin typeface="+mn-lt"/>
              </a:rPr>
              <a:t> </a:t>
            </a:r>
            <a:r>
              <a:rPr lang="en-US" altLang="es-AR" sz="2800" dirty="0" err="1">
                <a:latin typeface="+mn-lt"/>
              </a:rPr>
              <a:t>clases</a:t>
            </a:r>
            <a:r>
              <a:rPr lang="en-US" altLang="es-AR" sz="2800" dirty="0">
                <a:latin typeface="+mn-lt"/>
              </a:rPr>
              <a:t> que </a:t>
            </a:r>
            <a:r>
              <a:rPr lang="en-US" altLang="es-AR" sz="2800" dirty="0" err="1">
                <a:latin typeface="+mn-lt"/>
              </a:rPr>
              <a:t>implementan</a:t>
            </a:r>
            <a:r>
              <a:rPr lang="en-US" altLang="es-AR" sz="2800" dirty="0">
                <a:latin typeface="+mn-lt"/>
              </a:rPr>
              <a:t> interfaces </a:t>
            </a:r>
            <a:r>
              <a:rPr lang="en-US" altLang="es-AR" sz="2800" dirty="0" err="1">
                <a:latin typeface="+mn-lt"/>
              </a:rPr>
              <a:t>provistas</a:t>
            </a:r>
            <a:r>
              <a:rPr lang="en-US" altLang="es-AR" sz="2800" dirty="0">
                <a:latin typeface="+mn-lt"/>
              </a:rPr>
              <a:t> </a:t>
            </a:r>
            <a:r>
              <a:rPr lang="en-US" altLang="es-AR" sz="2800" dirty="0" err="1">
                <a:latin typeface="+mn-lt"/>
              </a:rPr>
              <a:t>por</a:t>
            </a:r>
            <a:r>
              <a:rPr lang="en-US" altLang="es-AR" sz="2800" dirty="0">
                <a:latin typeface="+mn-lt"/>
              </a:rPr>
              <a:t> el </a:t>
            </a:r>
            <a:r>
              <a:rPr lang="en-US" altLang="es-AR" sz="2800" dirty="0" err="1">
                <a:latin typeface="+mn-lt"/>
              </a:rPr>
              <a:t>lenguaje</a:t>
            </a:r>
            <a:r>
              <a:rPr lang="en-US" altLang="es-AR" sz="2800" dirty="0">
                <a:latin typeface="+mn-lt"/>
              </a:rPr>
              <a:t>.</a:t>
            </a:r>
          </a:p>
        </p:txBody>
      </p:sp>
      <p:sp>
        <p:nvSpPr>
          <p:cNvPr id="11" name="Footer Placeholder 3"/>
          <p:cNvSpPr txBox="1">
            <a:spLocks noGrp="1"/>
          </p:cNvSpPr>
          <p:nvPr/>
        </p:nvSpPr>
        <p:spPr bwMode="auto">
          <a:xfrm>
            <a:off x="3124200" y="6534150"/>
            <a:ext cx="5768975" cy="323850"/>
          </a:xfrm>
          <a:prstGeom prst="rect">
            <a:avLst/>
          </a:prstGeom>
          <a:noFill/>
          <a:ln>
            <a:miter lim="800000"/>
            <a:headEnd/>
            <a:tailEnd/>
          </a:ln>
        </p:spPr>
        <p:txBody>
          <a:bodyPr/>
          <a:lstStyle/>
          <a:p>
            <a:pPr algn="r">
              <a:spcBef>
                <a:spcPct val="50000"/>
              </a:spcBef>
              <a:defRPr/>
            </a:pPr>
            <a:r>
              <a:rPr lang="en-US" sz="1300" dirty="0" err="1">
                <a:latin typeface="+mn-lt"/>
              </a:rPr>
              <a:t>Introducción</a:t>
            </a:r>
            <a:r>
              <a:rPr lang="en-US" sz="1300" dirty="0">
                <a:latin typeface="+mn-lt"/>
              </a:rPr>
              <a:t> a la </a:t>
            </a:r>
            <a:r>
              <a:rPr lang="en-US" sz="1300" dirty="0" err="1">
                <a:latin typeface="+mn-lt"/>
              </a:rPr>
              <a:t>Programación</a:t>
            </a:r>
            <a:r>
              <a:rPr lang="en-US" sz="1300" dirty="0">
                <a:latin typeface="+mn-lt"/>
              </a:rPr>
              <a:t> </a:t>
            </a:r>
            <a:r>
              <a:rPr lang="en-US" sz="1300" dirty="0" err="1">
                <a:latin typeface="+mn-lt"/>
              </a:rPr>
              <a:t>Orientada</a:t>
            </a:r>
            <a:r>
              <a:rPr lang="en-US" sz="1300" dirty="0">
                <a:latin typeface="+mn-lt"/>
              </a:rPr>
              <a:t> a </a:t>
            </a:r>
            <a:r>
              <a:rPr lang="en-US" sz="1300" dirty="0" err="1">
                <a:latin typeface="+mn-lt"/>
              </a:rPr>
              <a:t>Objetos</a:t>
            </a:r>
            <a:endParaRPr lang="es-ES" sz="1300" dirty="0">
              <a:latin typeface="+mn-lt"/>
            </a:endParaRPr>
          </a:p>
        </p:txBody>
      </p:sp>
      <p:sp>
        <p:nvSpPr>
          <p:cNvPr id="6" name="Rectangle 2"/>
          <p:cNvSpPr>
            <a:spLocks noChangeArrowheads="1"/>
          </p:cNvSpPr>
          <p:nvPr/>
        </p:nvSpPr>
        <p:spPr bwMode="auto">
          <a:xfrm>
            <a:off x="457200" y="260648"/>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ES" altLang="es-AR" sz="3200" b="1" dirty="0" smtClean="0">
                <a:solidFill>
                  <a:schemeClr val="tx2"/>
                </a:solidFill>
              </a:rPr>
              <a:t>Interfaces en Java </a:t>
            </a:r>
            <a:endParaRPr lang="en-US" altLang="es-AR" sz="3200" b="1" dirty="0">
              <a:solidFill>
                <a:schemeClr val="tx2"/>
              </a:solidFill>
            </a:endParaRPr>
          </a:p>
        </p:txBody>
      </p:sp>
    </p:spTree>
    <p:extLst>
      <p:ext uri="{BB962C8B-B14F-4D97-AF65-F5344CB8AC3E}">
        <p14:creationId xmlns:p14="http://schemas.microsoft.com/office/powerpoint/2010/main" val="1124768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Text Box 3"/>
          <p:cNvSpPr txBox="1">
            <a:spLocks noChangeArrowheads="1"/>
          </p:cNvSpPr>
          <p:nvPr/>
        </p:nvSpPr>
        <p:spPr bwMode="auto">
          <a:xfrm>
            <a:off x="411163" y="1133152"/>
            <a:ext cx="7617221" cy="265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50000"/>
              </a:spcBef>
              <a:buFontTx/>
              <a:buNone/>
            </a:pPr>
            <a:r>
              <a:rPr lang="en-US" altLang="es-AR" sz="2800" dirty="0" err="1">
                <a:latin typeface="+mn-lt"/>
              </a:rPr>
              <a:t>Una</a:t>
            </a:r>
            <a:r>
              <a:rPr lang="en-US" altLang="es-AR" sz="2800" dirty="0">
                <a:latin typeface="+mn-lt"/>
              </a:rPr>
              <a:t> </a:t>
            </a:r>
            <a:r>
              <a:rPr lang="en-US" altLang="es-AR" sz="2800" b="1" dirty="0" err="1">
                <a:latin typeface="+mn-lt"/>
              </a:rPr>
              <a:t>clase</a:t>
            </a:r>
            <a:r>
              <a:rPr lang="en-US" altLang="es-AR" sz="2800" b="1" dirty="0">
                <a:latin typeface="+mn-lt"/>
              </a:rPr>
              <a:t> </a:t>
            </a:r>
            <a:r>
              <a:rPr lang="en-US" altLang="es-AR" sz="2800" b="1" dirty="0" err="1">
                <a:latin typeface="+mn-lt"/>
              </a:rPr>
              <a:t>embebida</a:t>
            </a:r>
            <a:r>
              <a:rPr lang="en-US" altLang="es-AR" sz="2800" dirty="0">
                <a:latin typeface="+mn-lt"/>
              </a:rPr>
              <a:t> </a:t>
            </a:r>
            <a:r>
              <a:rPr lang="en-US" altLang="es-AR" sz="2800" dirty="0" err="1">
                <a:latin typeface="+mn-lt"/>
              </a:rPr>
              <a:t>es</a:t>
            </a:r>
            <a:r>
              <a:rPr lang="en-US" altLang="es-AR" sz="2800" dirty="0">
                <a:latin typeface="+mn-lt"/>
              </a:rPr>
              <a:t> </a:t>
            </a:r>
            <a:r>
              <a:rPr lang="en-US" altLang="es-AR" sz="2800" dirty="0" err="1">
                <a:latin typeface="+mn-lt"/>
              </a:rPr>
              <a:t>una</a:t>
            </a:r>
            <a:r>
              <a:rPr lang="en-US" altLang="es-AR" sz="2800" dirty="0">
                <a:latin typeface="+mn-lt"/>
              </a:rPr>
              <a:t> </a:t>
            </a:r>
            <a:r>
              <a:rPr lang="en-US" altLang="es-AR" sz="2800" dirty="0" err="1">
                <a:latin typeface="+mn-lt"/>
              </a:rPr>
              <a:t>clase</a:t>
            </a:r>
            <a:r>
              <a:rPr lang="en-US" altLang="es-AR" sz="2800" dirty="0">
                <a:latin typeface="+mn-lt"/>
              </a:rPr>
              <a:t> que se define </a:t>
            </a:r>
            <a:r>
              <a:rPr lang="en-US" altLang="es-AR" sz="2800" dirty="0" err="1">
                <a:latin typeface="+mn-lt"/>
              </a:rPr>
              <a:t>dentro</a:t>
            </a:r>
            <a:r>
              <a:rPr lang="en-US" altLang="es-AR" sz="2800" dirty="0">
                <a:latin typeface="+mn-lt"/>
              </a:rPr>
              <a:t> de </a:t>
            </a:r>
            <a:r>
              <a:rPr lang="en-US" altLang="es-AR" sz="2800" dirty="0" err="1">
                <a:latin typeface="+mn-lt"/>
              </a:rPr>
              <a:t>otra</a:t>
            </a:r>
            <a:endParaRPr lang="en-US" altLang="es-AR" sz="2800" dirty="0">
              <a:latin typeface="+mn-lt"/>
            </a:endParaRPr>
          </a:p>
          <a:p>
            <a:pPr algn="l" eaLnBrk="1" hangingPunct="1">
              <a:spcBef>
                <a:spcPct val="50000"/>
              </a:spcBef>
              <a:buFontTx/>
              <a:buNone/>
            </a:pPr>
            <a:r>
              <a:rPr lang="en-US" altLang="es-AR" sz="2800" dirty="0" err="1">
                <a:latin typeface="+mn-lt"/>
              </a:rPr>
              <a:t>Esta</a:t>
            </a:r>
            <a:r>
              <a:rPr lang="en-US" altLang="es-AR" sz="2800" dirty="0">
                <a:latin typeface="+mn-lt"/>
              </a:rPr>
              <a:t> </a:t>
            </a:r>
            <a:r>
              <a:rPr lang="en-US" altLang="es-AR" sz="2800" dirty="0" err="1">
                <a:latin typeface="+mn-lt"/>
              </a:rPr>
              <a:t>característica</a:t>
            </a:r>
            <a:r>
              <a:rPr lang="en-US" altLang="es-AR" sz="2800" dirty="0">
                <a:latin typeface="+mn-lt"/>
              </a:rPr>
              <a:t> </a:t>
            </a:r>
            <a:r>
              <a:rPr lang="en-US" altLang="es-AR" sz="2800" dirty="0" err="1">
                <a:latin typeface="+mn-lt"/>
              </a:rPr>
              <a:t>permite</a:t>
            </a:r>
            <a:r>
              <a:rPr lang="en-US" altLang="es-AR" sz="2800" dirty="0">
                <a:latin typeface="+mn-lt"/>
              </a:rPr>
              <a:t> </a:t>
            </a:r>
            <a:r>
              <a:rPr lang="en-US" altLang="es-AR" sz="2800" dirty="0" err="1">
                <a:latin typeface="+mn-lt"/>
              </a:rPr>
              <a:t>anidar</a:t>
            </a:r>
            <a:r>
              <a:rPr lang="en-US" altLang="es-AR" sz="2800" dirty="0">
                <a:latin typeface="+mn-lt"/>
              </a:rPr>
              <a:t> </a:t>
            </a:r>
            <a:r>
              <a:rPr lang="en-US" altLang="es-AR" sz="2800" dirty="0" err="1">
                <a:latin typeface="+mn-lt"/>
              </a:rPr>
              <a:t>clases</a:t>
            </a:r>
            <a:r>
              <a:rPr lang="en-US" altLang="es-AR" sz="2800" dirty="0">
                <a:latin typeface="+mn-lt"/>
              </a:rPr>
              <a:t> </a:t>
            </a:r>
            <a:r>
              <a:rPr lang="en-US" altLang="es-AR" sz="2800" dirty="0" err="1">
                <a:latin typeface="+mn-lt"/>
              </a:rPr>
              <a:t>relacionadas</a:t>
            </a:r>
            <a:r>
              <a:rPr lang="en-US" altLang="es-AR" sz="2800" dirty="0">
                <a:latin typeface="+mn-lt"/>
              </a:rPr>
              <a:t> y </a:t>
            </a:r>
            <a:r>
              <a:rPr lang="en-US" altLang="es-AR" sz="2800" dirty="0" err="1">
                <a:latin typeface="+mn-lt"/>
              </a:rPr>
              <a:t>controlar</a:t>
            </a:r>
            <a:r>
              <a:rPr lang="en-US" altLang="es-AR" sz="2800" dirty="0">
                <a:latin typeface="+mn-lt"/>
              </a:rPr>
              <a:t> la </a:t>
            </a:r>
            <a:r>
              <a:rPr lang="en-US" altLang="es-AR" sz="2800" dirty="0" err="1">
                <a:latin typeface="+mn-lt"/>
              </a:rPr>
              <a:t>visibilidad</a:t>
            </a:r>
            <a:endParaRPr lang="en-US" altLang="es-AR" sz="2800" dirty="0">
              <a:latin typeface="+mn-lt"/>
            </a:endParaRPr>
          </a:p>
          <a:p>
            <a:pPr algn="l" eaLnBrk="1" hangingPunct="1">
              <a:spcBef>
                <a:spcPct val="50000"/>
              </a:spcBef>
              <a:buFontTx/>
              <a:buNone/>
            </a:pPr>
            <a:endParaRPr lang="en-US" altLang="es-AR" sz="2800" dirty="0">
              <a:latin typeface="+mn-lt"/>
            </a:endParaRPr>
          </a:p>
        </p:txBody>
      </p:sp>
      <p:sp>
        <p:nvSpPr>
          <p:cNvPr id="200708" name="Text Box 4"/>
          <p:cNvSpPr txBox="1">
            <a:spLocks noChangeArrowheads="1"/>
          </p:cNvSpPr>
          <p:nvPr/>
        </p:nvSpPr>
        <p:spPr bwMode="auto">
          <a:xfrm>
            <a:off x="411163" y="3502421"/>
            <a:ext cx="7617221" cy="338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30000"/>
              </a:spcBef>
              <a:buFontTx/>
              <a:buNone/>
            </a:pPr>
            <a:r>
              <a:rPr lang="en-US" altLang="es-AR" sz="2800" b="1" dirty="0">
                <a:latin typeface="Courier New" pitchFamily="49" charset="0"/>
              </a:rPr>
              <a:t>class </a:t>
            </a:r>
            <a:r>
              <a:rPr lang="en-US" altLang="es-AR" sz="2800" b="1" dirty="0" err="1">
                <a:latin typeface="Courier New" pitchFamily="49" charset="0"/>
              </a:rPr>
              <a:t>externa</a:t>
            </a:r>
            <a:r>
              <a:rPr lang="en-US" altLang="es-AR" sz="2800" b="1" dirty="0">
                <a:latin typeface="Courier New" pitchFamily="49" charset="0"/>
              </a:rPr>
              <a:t> {</a:t>
            </a:r>
          </a:p>
          <a:p>
            <a:pPr algn="l" eaLnBrk="1" hangingPunct="1">
              <a:spcBef>
                <a:spcPct val="30000"/>
              </a:spcBef>
              <a:buFontTx/>
              <a:buNone/>
            </a:pPr>
            <a:r>
              <a:rPr lang="en-US" altLang="es-AR" sz="2800" b="1" dirty="0">
                <a:latin typeface="Courier New" pitchFamily="49" charset="0"/>
              </a:rPr>
              <a:t>…</a:t>
            </a:r>
          </a:p>
          <a:p>
            <a:pPr algn="l" eaLnBrk="1" hangingPunct="1">
              <a:spcBef>
                <a:spcPct val="30000"/>
              </a:spcBef>
              <a:buFontTx/>
              <a:buNone/>
            </a:pPr>
            <a:r>
              <a:rPr lang="en-US" altLang="es-AR" sz="2800" b="1" dirty="0">
                <a:latin typeface="Courier New" pitchFamily="49" charset="0"/>
              </a:rPr>
              <a:t>  class </a:t>
            </a:r>
            <a:r>
              <a:rPr lang="en-US" altLang="es-AR" sz="2800" b="1" dirty="0" err="1">
                <a:latin typeface="Courier New" pitchFamily="49" charset="0"/>
              </a:rPr>
              <a:t>interna</a:t>
            </a:r>
            <a:r>
              <a:rPr lang="en-US" altLang="es-AR" sz="2800" b="1" dirty="0">
                <a:latin typeface="Courier New" pitchFamily="49" charset="0"/>
              </a:rPr>
              <a:t> {</a:t>
            </a:r>
          </a:p>
          <a:p>
            <a:pPr algn="l" eaLnBrk="1" hangingPunct="1">
              <a:spcBef>
                <a:spcPct val="30000"/>
              </a:spcBef>
              <a:buFontTx/>
              <a:buNone/>
            </a:pPr>
            <a:r>
              <a:rPr lang="en-US" altLang="es-AR" sz="2800" b="1" dirty="0">
                <a:latin typeface="Courier New" pitchFamily="49" charset="0"/>
              </a:rPr>
              <a:t>}</a:t>
            </a:r>
          </a:p>
          <a:p>
            <a:pPr algn="l" eaLnBrk="1" hangingPunct="1">
              <a:spcBef>
                <a:spcPct val="30000"/>
              </a:spcBef>
              <a:buFontTx/>
              <a:buNone/>
            </a:pPr>
            <a:r>
              <a:rPr lang="en-US" altLang="es-AR" sz="2800" b="1" dirty="0">
                <a:latin typeface="Courier New" pitchFamily="49" charset="0"/>
              </a:rPr>
              <a:t>}</a:t>
            </a:r>
          </a:p>
          <a:p>
            <a:pPr algn="l" eaLnBrk="1" hangingPunct="1">
              <a:spcBef>
                <a:spcPct val="50000"/>
              </a:spcBef>
              <a:buFontTx/>
              <a:buNone/>
            </a:pPr>
            <a:endParaRPr lang="en-US" altLang="es-AR" sz="2800" dirty="0">
              <a:latin typeface="Courier New" pitchFamily="49" charset="0"/>
            </a:endParaRPr>
          </a:p>
        </p:txBody>
      </p:sp>
      <p:sp>
        <p:nvSpPr>
          <p:cNvPr id="11" name="Footer Placeholder 3"/>
          <p:cNvSpPr txBox="1">
            <a:spLocks noGrp="1"/>
          </p:cNvSpPr>
          <p:nvPr/>
        </p:nvSpPr>
        <p:spPr bwMode="auto">
          <a:xfrm>
            <a:off x="3124200" y="6534150"/>
            <a:ext cx="5768975" cy="323850"/>
          </a:xfrm>
          <a:prstGeom prst="rect">
            <a:avLst/>
          </a:prstGeom>
          <a:noFill/>
          <a:ln>
            <a:miter lim="800000"/>
            <a:headEnd/>
            <a:tailEnd/>
          </a:ln>
        </p:spPr>
        <p:txBody>
          <a:bodyPr/>
          <a:lstStyle/>
          <a:p>
            <a:pPr algn="r">
              <a:spcBef>
                <a:spcPct val="50000"/>
              </a:spcBef>
              <a:defRPr/>
            </a:pPr>
            <a:r>
              <a:rPr lang="en-US" sz="1300" dirty="0" err="1">
                <a:latin typeface="+mn-lt"/>
              </a:rPr>
              <a:t>Introducción</a:t>
            </a:r>
            <a:r>
              <a:rPr lang="en-US" sz="1300" dirty="0">
                <a:latin typeface="+mn-lt"/>
              </a:rPr>
              <a:t> a la </a:t>
            </a:r>
            <a:r>
              <a:rPr lang="en-US" sz="1300" dirty="0" err="1">
                <a:latin typeface="+mn-lt"/>
              </a:rPr>
              <a:t>Programación</a:t>
            </a:r>
            <a:r>
              <a:rPr lang="en-US" sz="1300" dirty="0">
                <a:latin typeface="+mn-lt"/>
              </a:rPr>
              <a:t> </a:t>
            </a:r>
            <a:r>
              <a:rPr lang="en-US" sz="1300" dirty="0" err="1">
                <a:latin typeface="+mn-lt"/>
              </a:rPr>
              <a:t>Orientada</a:t>
            </a:r>
            <a:r>
              <a:rPr lang="en-US" sz="1300" dirty="0">
                <a:latin typeface="+mn-lt"/>
              </a:rPr>
              <a:t> a </a:t>
            </a:r>
            <a:r>
              <a:rPr lang="en-US" sz="1300" dirty="0" err="1">
                <a:latin typeface="+mn-lt"/>
              </a:rPr>
              <a:t>Objetos</a:t>
            </a:r>
            <a:endParaRPr lang="es-ES" sz="1300" dirty="0">
              <a:latin typeface="+mn-lt"/>
            </a:endParaRPr>
          </a:p>
        </p:txBody>
      </p:sp>
      <p:sp>
        <p:nvSpPr>
          <p:cNvPr id="6" name="Rectangle 2"/>
          <p:cNvSpPr>
            <a:spLocks noChangeArrowheads="1"/>
          </p:cNvSpPr>
          <p:nvPr/>
        </p:nvSpPr>
        <p:spPr bwMode="auto">
          <a:xfrm>
            <a:off x="457200" y="260648"/>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ES" altLang="es-AR" sz="3200" b="1" dirty="0" smtClean="0">
                <a:solidFill>
                  <a:schemeClr val="tx2"/>
                </a:solidFill>
              </a:rPr>
              <a:t>Clases Embebidas</a:t>
            </a:r>
            <a:endParaRPr lang="en-US" altLang="es-AR" sz="3200" b="1" dirty="0">
              <a:solidFill>
                <a:schemeClr val="tx2"/>
              </a:solidFill>
            </a:endParaRPr>
          </a:p>
        </p:txBody>
      </p:sp>
    </p:spTree>
    <p:extLst>
      <p:ext uri="{BB962C8B-B14F-4D97-AF65-F5344CB8AC3E}">
        <p14:creationId xmlns:p14="http://schemas.microsoft.com/office/powerpoint/2010/main" val="36049609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0708"/>
                                        </p:tgtEl>
                                        <p:attrNameLst>
                                          <p:attrName>style.visibility</p:attrName>
                                        </p:attrNameLst>
                                      </p:cBhvr>
                                      <p:to>
                                        <p:strVal val="visible"/>
                                      </p:to>
                                    </p:set>
                                    <p:animEffect transition="in" filter="box(in)">
                                      <p:cBhvr>
                                        <p:cTn id="7" dur="500"/>
                                        <p:tgtEl>
                                          <p:spTgt spid="2007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8"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Text Box 3"/>
          <p:cNvSpPr txBox="1">
            <a:spLocks noChangeArrowheads="1"/>
          </p:cNvSpPr>
          <p:nvPr/>
        </p:nvSpPr>
        <p:spPr bwMode="auto">
          <a:xfrm>
            <a:off x="483171" y="1192098"/>
            <a:ext cx="7617221"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50000"/>
              </a:spcBef>
              <a:buFontTx/>
              <a:buNone/>
            </a:pPr>
            <a:r>
              <a:rPr lang="en-US" altLang="es-AR" sz="2800" dirty="0" err="1">
                <a:latin typeface="+mn-lt"/>
              </a:rPr>
              <a:t>Por</a:t>
            </a:r>
            <a:r>
              <a:rPr lang="en-US" altLang="es-AR" sz="2800" dirty="0">
                <a:latin typeface="+mn-lt"/>
              </a:rPr>
              <a:t> </a:t>
            </a:r>
            <a:r>
              <a:rPr lang="en-US" altLang="es-AR" sz="2800" dirty="0" err="1">
                <a:latin typeface="+mn-lt"/>
              </a:rPr>
              <a:t>una</a:t>
            </a:r>
            <a:r>
              <a:rPr lang="en-US" altLang="es-AR" sz="2800" dirty="0">
                <a:latin typeface="+mn-lt"/>
              </a:rPr>
              <a:t> </a:t>
            </a:r>
            <a:r>
              <a:rPr lang="en-US" altLang="es-AR" sz="2800" dirty="0" err="1">
                <a:latin typeface="+mn-lt"/>
              </a:rPr>
              <a:t>cuestión</a:t>
            </a:r>
            <a:r>
              <a:rPr lang="en-US" altLang="es-AR" sz="2800" dirty="0">
                <a:latin typeface="+mn-lt"/>
              </a:rPr>
              <a:t> de </a:t>
            </a:r>
            <a:r>
              <a:rPr lang="en-US" altLang="es-AR" sz="2800" dirty="0" err="1">
                <a:latin typeface="+mn-lt"/>
              </a:rPr>
              <a:t>estilo</a:t>
            </a:r>
            <a:r>
              <a:rPr lang="en-US" altLang="es-AR" sz="2800" dirty="0">
                <a:latin typeface="+mn-lt"/>
              </a:rPr>
              <a:t> </a:t>
            </a:r>
            <a:r>
              <a:rPr lang="en-US" altLang="es-AR" sz="2800" dirty="0" err="1">
                <a:latin typeface="+mn-lt"/>
              </a:rPr>
              <a:t>por</a:t>
            </a:r>
            <a:r>
              <a:rPr lang="en-US" altLang="es-AR" sz="2800" dirty="0">
                <a:latin typeface="+mn-lt"/>
              </a:rPr>
              <a:t> lo general las </a:t>
            </a:r>
            <a:r>
              <a:rPr lang="en-US" altLang="es-AR" sz="2800" dirty="0" err="1">
                <a:latin typeface="+mn-lt"/>
              </a:rPr>
              <a:t>clases</a:t>
            </a:r>
            <a:r>
              <a:rPr lang="en-US" altLang="es-AR" sz="2800" dirty="0">
                <a:latin typeface="+mn-lt"/>
              </a:rPr>
              <a:t> </a:t>
            </a:r>
            <a:r>
              <a:rPr lang="en-US" altLang="es-AR" sz="2800" dirty="0" err="1">
                <a:latin typeface="+mn-lt"/>
              </a:rPr>
              <a:t>internas</a:t>
            </a:r>
            <a:r>
              <a:rPr lang="en-US" altLang="es-AR" sz="2800" dirty="0">
                <a:latin typeface="+mn-lt"/>
              </a:rPr>
              <a:t> se </a:t>
            </a:r>
            <a:r>
              <a:rPr lang="en-US" altLang="es-AR" sz="2800" dirty="0" err="1">
                <a:latin typeface="+mn-lt"/>
              </a:rPr>
              <a:t>declaran</a:t>
            </a:r>
            <a:r>
              <a:rPr lang="en-US" altLang="es-AR" sz="2800" dirty="0">
                <a:latin typeface="+mn-lt"/>
              </a:rPr>
              <a:t> a </a:t>
            </a:r>
            <a:r>
              <a:rPr lang="en-US" altLang="es-AR" sz="2800" dirty="0" err="1">
                <a:latin typeface="+mn-lt"/>
              </a:rPr>
              <a:t>continuación</a:t>
            </a:r>
            <a:r>
              <a:rPr lang="en-US" altLang="es-AR" sz="2800" dirty="0">
                <a:latin typeface="+mn-lt"/>
              </a:rPr>
              <a:t> de las variables de </a:t>
            </a:r>
            <a:r>
              <a:rPr lang="en-US" altLang="es-AR" sz="2800" dirty="0" err="1">
                <a:latin typeface="+mn-lt"/>
              </a:rPr>
              <a:t>instancia</a:t>
            </a:r>
            <a:r>
              <a:rPr lang="en-US" altLang="es-AR" sz="2800" dirty="0">
                <a:latin typeface="+mn-lt"/>
              </a:rPr>
              <a:t> y </a:t>
            </a:r>
            <a:r>
              <a:rPr lang="en-US" altLang="es-AR" sz="2800" dirty="0" err="1">
                <a:latin typeface="+mn-lt"/>
              </a:rPr>
              <a:t>los</a:t>
            </a:r>
            <a:r>
              <a:rPr lang="en-US" altLang="es-AR" sz="2800" dirty="0">
                <a:latin typeface="+mn-lt"/>
              </a:rPr>
              <a:t> </a:t>
            </a:r>
            <a:r>
              <a:rPr lang="en-US" altLang="es-AR" sz="2800" dirty="0" err="1">
                <a:latin typeface="+mn-lt"/>
              </a:rPr>
              <a:t>métodos</a:t>
            </a:r>
            <a:r>
              <a:rPr lang="en-US" altLang="es-AR" sz="2800" dirty="0">
                <a:latin typeface="+mn-lt"/>
              </a:rPr>
              <a:t>.</a:t>
            </a:r>
          </a:p>
          <a:p>
            <a:pPr algn="l" eaLnBrk="1" hangingPunct="1">
              <a:spcBef>
                <a:spcPct val="50000"/>
              </a:spcBef>
              <a:buFontTx/>
              <a:buNone/>
            </a:pPr>
            <a:r>
              <a:rPr lang="en-US" altLang="es-AR" sz="2800" dirty="0">
                <a:latin typeface="+mn-lt"/>
              </a:rPr>
              <a:t>El </a:t>
            </a:r>
            <a:r>
              <a:rPr lang="en-US" altLang="es-AR" sz="2800" dirty="0" err="1">
                <a:latin typeface="+mn-lt"/>
              </a:rPr>
              <a:t>acceso</a:t>
            </a:r>
            <a:r>
              <a:rPr lang="en-US" altLang="es-AR" sz="2800" dirty="0">
                <a:latin typeface="+mn-lt"/>
              </a:rPr>
              <a:t> a </a:t>
            </a:r>
            <a:r>
              <a:rPr lang="en-US" altLang="es-AR" sz="2800" dirty="0" err="1">
                <a:latin typeface="+mn-lt"/>
              </a:rPr>
              <a:t>una</a:t>
            </a:r>
            <a:r>
              <a:rPr lang="en-US" altLang="es-AR" sz="2800" dirty="0">
                <a:latin typeface="+mn-lt"/>
              </a:rPr>
              <a:t> </a:t>
            </a:r>
            <a:r>
              <a:rPr lang="en-US" altLang="es-AR" sz="2800" dirty="0" err="1">
                <a:latin typeface="+mn-lt"/>
              </a:rPr>
              <a:t>clase</a:t>
            </a:r>
            <a:r>
              <a:rPr lang="en-US" altLang="es-AR" sz="2800" dirty="0">
                <a:latin typeface="+mn-lt"/>
              </a:rPr>
              <a:t> </a:t>
            </a:r>
            <a:r>
              <a:rPr lang="en-US" altLang="es-AR" sz="2800" dirty="0" err="1">
                <a:latin typeface="+mn-lt"/>
              </a:rPr>
              <a:t>interna</a:t>
            </a:r>
            <a:r>
              <a:rPr lang="en-US" altLang="es-AR" sz="2800" dirty="0">
                <a:latin typeface="+mn-lt"/>
              </a:rPr>
              <a:t> se </a:t>
            </a:r>
            <a:r>
              <a:rPr lang="en-US" altLang="es-AR" sz="2800" dirty="0" err="1">
                <a:latin typeface="+mn-lt"/>
              </a:rPr>
              <a:t>limita</a:t>
            </a:r>
            <a:r>
              <a:rPr lang="en-US" altLang="es-AR" sz="2800">
                <a:latin typeface="+mn-lt"/>
              </a:rPr>
              <a:t> </a:t>
            </a:r>
            <a:r>
              <a:rPr lang="en-US" altLang="es-AR" sz="2800" smtClean="0">
                <a:latin typeface="+mn-lt"/>
              </a:rPr>
              <a:t>a </a:t>
            </a:r>
            <a:r>
              <a:rPr lang="en-US" altLang="es-AR" sz="2800" dirty="0">
                <a:latin typeface="+mn-lt"/>
              </a:rPr>
              <a:t>la </a:t>
            </a:r>
            <a:r>
              <a:rPr lang="en-US" altLang="es-AR" sz="2800" dirty="0" err="1">
                <a:latin typeface="+mn-lt"/>
              </a:rPr>
              <a:t>clase</a:t>
            </a:r>
            <a:r>
              <a:rPr lang="en-US" altLang="es-AR" sz="2800" dirty="0">
                <a:latin typeface="+mn-lt"/>
              </a:rPr>
              <a:t> </a:t>
            </a:r>
            <a:r>
              <a:rPr lang="en-US" altLang="es-AR" sz="2800" dirty="0" err="1">
                <a:latin typeface="+mn-lt"/>
              </a:rPr>
              <a:t>externa</a:t>
            </a:r>
            <a:r>
              <a:rPr lang="en-US" altLang="es-AR" sz="2800" dirty="0">
                <a:latin typeface="+mn-lt"/>
              </a:rPr>
              <a:t>. </a:t>
            </a:r>
          </a:p>
          <a:p>
            <a:pPr algn="l" eaLnBrk="1" hangingPunct="1">
              <a:spcBef>
                <a:spcPct val="50000"/>
              </a:spcBef>
              <a:buFontTx/>
              <a:buNone/>
            </a:pPr>
            <a:r>
              <a:rPr lang="en-US" altLang="es-AR" sz="2800" dirty="0">
                <a:latin typeface="+mn-lt"/>
              </a:rPr>
              <a:t>El </a:t>
            </a:r>
            <a:r>
              <a:rPr lang="en-US" altLang="es-AR" sz="2800" dirty="0" err="1">
                <a:latin typeface="+mn-lt"/>
              </a:rPr>
              <a:t>nombre</a:t>
            </a:r>
            <a:r>
              <a:rPr lang="en-US" altLang="es-AR" sz="2800" dirty="0">
                <a:latin typeface="+mn-lt"/>
              </a:rPr>
              <a:t> de la </a:t>
            </a:r>
            <a:r>
              <a:rPr lang="en-US" altLang="es-AR" sz="2800" dirty="0" err="1">
                <a:latin typeface="+mn-lt"/>
              </a:rPr>
              <a:t>clase</a:t>
            </a:r>
            <a:r>
              <a:rPr lang="en-US" altLang="es-AR" sz="2800" dirty="0">
                <a:latin typeface="+mn-lt"/>
              </a:rPr>
              <a:t> </a:t>
            </a:r>
            <a:r>
              <a:rPr lang="en-US" altLang="es-AR" sz="2800" dirty="0" err="1">
                <a:latin typeface="+mn-lt"/>
              </a:rPr>
              <a:t>interna</a:t>
            </a:r>
            <a:r>
              <a:rPr lang="en-US" altLang="es-AR" sz="2800" dirty="0">
                <a:latin typeface="+mn-lt"/>
              </a:rPr>
              <a:t> </a:t>
            </a:r>
            <a:r>
              <a:rPr lang="en-US" altLang="es-AR" sz="2800" dirty="0" err="1">
                <a:latin typeface="+mn-lt"/>
              </a:rPr>
              <a:t>puede</a:t>
            </a:r>
            <a:r>
              <a:rPr lang="en-US" altLang="es-AR" sz="2800" dirty="0">
                <a:latin typeface="+mn-lt"/>
              </a:rPr>
              <a:t> </a:t>
            </a:r>
            <a:r>
              <a:rPr lang="en-US" altLang="es-AR" sz="2800" dirty="0" err="1">
                <a:latin typeface="+mn-lt"/>
              </a:rPr>
              <a:t>ser</a:t>
            </a:r>
            <a:r>
              <a:rPr lang="en-US" altLang="es-AR" sz="2800" dirty="0">
                <a:latin typeface="+mn-lt"/>
              </a:rPr>
              <a:t> </a:t>
            </a:r>
            <a:r>
              <a:rPr lang="en-US" altLang="es-AR" sz="2800" dirty="0" err="1">
                <a:latin typeface="+mn-lt"/>
              </a:rPr>
              <a:t>reusado</a:t>
            </a:r>
            <a:r>
              <a:rPr lang="en-US" altLang="es-AR" sz="2800" dirty="0">
                <a:latin typeface="+mn-lt"/>
              </a:rPr>
              <a:t> </a:t>
            </a:r>
            <a:r>
              <a:rPr lang="en-US" altLang="es-AR" sz="2800" dirty="0" err="1">
                <a:latin typeface="+mn-lt"/>
              </a:rPr>
              <a:t>fuera</a:t>
            </a:r>
            <a:r>
              <a:rPr lang="en-US" altLang="es-AR" sz="2800" dirty="0">
                <a:latin typeface="+mn-lt"/>
              </a:rPr>
              <a:t> de la </a:t>
            </a:r>
            <a:r>
              <a:rPr lang="en-US" altLang="es-AR" sz="2800" dirty="0" err="1">
                <a:latin typeface="+mn-lt"/>
              </a:rPr>
              <a:t>clase</a:t>
            </a:r>
            <a:r>
              <a:rPr lang="en-US" altLang="es-AR" sz="2800" dirty="0">
                <a:latin typeface="+mn-lt"/>
              </a:rPr>
              <a:t> </a:t>
            </a:r>
            <a:r>
              <a:rPr lang="en-US" altLang="es-AR" sz="2800" dirty="0" err="1">
                <a:latin typeface="+mn-lt"/>
              </a:rPr>
              <a:t>externa</a:t>
            </a:r>
            <a:r>
              <a:rPr lang="en-US" altLang="es-AR" sz="2800" dirty="0">
                <a:latin typeface="+mn-lt"/>
              </a:rPr>
              <a:t>. </a:t>
            </a:r>
          </a:p>
          <a:p>
            <a:pPr algn="l" eaLnBrk="1" hangingPunct="1">
              <a:spcBef>
                <a:spcPct val="50000"/>
              </a:spcBef>
              <a:buFontTx/>
              <a:buNone/>
            </a:pPr>
            <a:r>
              <a:rPr lang="en-US" altLang="es-AR" sz="2800" dirty="0" err="1">
                <a:latin typeface="+mn-lt"/>
              </a:rPr>
              <a:t>Desde</a:t>
            </a:r>
            <a:r>
              <a:rPr lang="en-US" altLang="es-AR" sz="2800" dirty="0">
                <a:latin typeface="+mn-lt"/>
              </a:rPr>
              <a:t> la </a:t>
            </a:r>
            <a:r>
              <a:rPr lang="en-US" altLang="es-AR" sz="2800" dirty="0" err="1">
                <a:latin typeface="+mn-lt"/>
              </a:rPr>
              <a:t>clase</a:t>
            </a:r>
            <a:r>
              <a:rPr lang="en-US" altLang="es-AR" sz="2800" dirty="0">
                <a:latin typeface="+mn-lt"/>
              </a:rPr>
              <a:t> </a:t>
            </a:r>
            <a:r>
              <a:rPr lang="en-US" altLang="es-AR" sz="2800" dirty="0" err="1">
                <a:latin typeface="+mn-lt"/>
              </a:rPr>
              <a:t>interna</a:t>
            </a:r>
            <a:r>
              <a:rPr lang="en-US" altLang="es-AR" sz="2800" dirty="0">
                <a:latin typeface="+mn-lt"/>
              </a:rPr>
              <a:t> se </a:t>
            </a:r>
            <a:r>
              <a:rPr lang="en-US" altLang="es-AR" sz="2800" dirty="0" err="1">
                <a:latin typeface="+mn-lt"/>
              </a:rPr>
              <a:t>tiene</a:t>
            </a:r>
            <a:r>
              <a:rPr lang="en-US" altLang="es-AR" sz="2800" dirty="0">
                <a:latin typeface="+mn-lt"/>
              </a:rPr>
              <a:t> </a:t>
            </a:r>
            <a:r>
              <a:rPr lang="en-US" altLang="es-AR" sz="2800" dirty="0" err="1">
                <a:latin typeface="+mn-lt"/>
              </a:rPr>
              <a:t>acceso</a:t>
            </a:r>
            <a:r>
              <a:rPr lang="en-US" altLang="es-AR" sz="2800" dirty="0">
                <a:latin typeface="+mn-lt"/>
              </a:rPr>
              <a:t> a </a:t>
            </a:r>
            <a:r>
              <a:rPr lang="en-US" altLang="es-AR" sz="2800" dirty="0" err="1">
                <a:latin typeface="+mn-lt"/>
              </a:rPr>
              <a:t>todas</a:t>
            </a:r>
            <a:r>
              <a:rPr lang="en-US" altLang="es-AR" sz="2800" dirty="0">
                <a:latin typeface="+mn-lt"/>
              </a:rPr>
              <a:t> las </a:t>
            </a:r>
            <a:r>
              <a:rPr lang="en-US" altLang="es-AR" sz="2800" dirty="0" err="1">
                <a:latin typeface="+mn-lt"/>
              </a:rPr>
              <a:t>entidades</a:t>
            </a:r>
            <a:r>
              <a:rPr lang="en-US" altLang="es-AR" sz="2800" dirty="0">
                <a:latin typeface="+mn-lt"/>
              </a:rPr>
              <a:t> de la </a:t>
            </a:r>
            <a:r>
              <a:rPr lang="en-US" altLang="es-AR" sz="2800" dirty="0" err="1">
                <a:latin typeface="+mn-lt"/>
              </a:rPr>
              <a:t>clase</a:t>
            </a:r>
            <a:r>
              <a:rPr lang="en-US" altLang="es-AR" sz="2800" dirty="0">
                <a:latin typeface="+mn-lt"/>
              </a:rPr>
              <a:t> </a:t>
            </a:r>
            <a:r>
              <a:rPr lang="en-US" altLang="es-AR" sz="2800" dirty="0" err="1">
                <a:latin typeface="+mn-lt"/>
              </a:rPr>
              <a:t>externa</a:t>
            </a:r>
            <a:r>
              <a:rPr lang="en-US" altLang="es-AR" sz="2800" dirty="0">
                <a:latin typeface="+mn-lt"/>
              </a:rPr>
              <a:t>, </a:t>
            </a:r>
            <a:r>
              <a:rPr lang="en-US" altLang="es-AR" sz="2800" dirty="0" err="1">
                <a:latin typeface="+mn-lt"/>
              </a:rPr>
              <a:t>públicas</a:t>
            </a:r>
            <a:r>
              <a:rPr lang="en-US" altLang="es-AR" sz="2800" dirty="0">
                <a:latin typeface="+mn-lt"/>
              </a:rPr>
              <a:t> y </a:t>
            </a:r>
            <a:r>
              <a:rPr lang="en-US" altLang="es-AR" sz="2800" dirty="0" err="1">
                <a:latin typeface="+mn-lt"/>
              </a:rPr>
              <a:t>privadas</a:t>
            </a:r>
            <a:r>
              <a:rPr lang="en-US" altLang="es-AR" sz="2800" dirty="0">
                <a:latin typeface="+mn-lt"/>
              </a:rPr>
              <a:t>. </a:t>
            </a:r>
          </a:p>
          <a:p>
            <a:pPr algn="l" eaLnBrk="1" hangingPunct="1">
              <a:spcBef>
                <a:spcPct val="50000"/>
              </a:spcBef>
              <a:buFontTx/>
              <a:buNone/>
            </a:pPr>
            <a:endParaRPr lang="en-US" altLang="es-AR" sz="2800" dirty="0">
              <a:latin typeface="+mn-lt"/>
            </a:endParaRPr>
          </a:p>
          <a:p>
            <a:pPr algn="l" eaLnBrk="1" hangingPunct="1">
              <a:spcBef>
                <a:spcPct val="50000"/>
              </a:spcBef>
              <a:buFontTx/>
              <a:buNone/>
            </a:pPr>
            <a:endParaRPr lang="en-US" altLang="es-AR" sz="2800" dirty="0">
              <a:latin typeface="+mn-lt"/>
            </a:endParaRPr>
          </a:p>
        </p:txBody>
      </p:sp>
      <p:sp>
        <p:nvSpPr>
          <p:cNvPr id="11" name="Footer Placeholder 3"/>
          <p:cNvSpPr txBox="1">
            <a:spLocks noGrp="1"/>
          </p:cNvSpPr>
          <p:nvPr/>
        </p:nvSpPr>
        <p:spPr bwMode="auto">
          <a:xfrm>
            <a:off x="3124200" y="6534150"/>
            <a:ext cx="5768975" cy="323850"/>
          </a:xfrm>
          <a:prstGeom prst="rect">
            <a:avLst/>
          </a:prstGeom>
          <a:noFill/>
          <a:ln>
            <a:miter lim="800000"/>
            <a:headEnd/>
            <a:tailEnd/>
          </a:ln>
        </p:spPr>
        <p:txBody>
          <a:bodyPr/>
          <a:lstStyle/>
          <a:p>
            <a:pPr algn="r">
              <a:spcBef>
                <a:spcPct val="50000"/>
              </a:spcBef>
              <a:defRPr/>
            </a:pPr>
            <a:r>
              <a:rPr lang="en-US" sz="1300" dirty="0" err="1">
                <a:latin typeface="+mn-lt"/>
              </a:rPr>
              <a:t>Introducción</a:t>
            </a:r>
            <a:r>
              <a:rPr lang="en-US" sz="1300" dirty="0">
                <a:latin typeface="+mn-lt"/>
              </a:rPr>
              <a:t> a la </a:t>
            </a:r>
            <a:r>
              <a:rPr lang="en-US" sz="1300" dirty="0" err="1">
                <a:latin typeface="+mn-lt"/>
              </a:rPr>
              <a:t>Programación</a:t>
            </a:r>
            <a:r>
              <a:rPr lang="en-US" sz="1300" dirty="0">
                <a:latin typeface="+mn-lt"/>
              </a:rPr>
              <a:t> </a:t>
            </a:r>
            <a:r>
              <a:rPr lang="en-US" sz="1300" dirty="0" err="1">
                <a:latin typeface="+mn-lt"/>
              </a:rPr>
              <a:t>Orientada</a:t>
            </a:r>
            <a:r>
              <a:rPr lang="en-US" sz="1300" dirty="0">
                <a:latin typeface="+mn-lt"/>
              </a:rPr>
              <a:t> a </a:t>
            </a:r>
            <a:r>
              <a:rPr lang="en-US" sz="1300" dirty="0" err="1">
                <a:latin typeface="+mn-lt"/>
              </a:rPr>
              <a:t>Objetos</a:t>
            </a:r>
            <a:endParaRPr lang="es-ES" sz="1300" dirty="0">
              <a:latin typeface="+mn-lt"/>
            </a:endParaRPr>
          </a:p>
        </p:txBody>
      </p:sp>
      <p:sp>
        <p:nvSpPr>
          <p:cNvPr id="5" name="Rectangle 2"/>
          <p:cNvSpPr>
            <a:spLocks noChangeArrowheads="1"/>
          </p:cNvSpPr>
          <p:nvPr/>
        </p:nvSpPr>
        <p:spPr bwMode="auto">
          <a:xfrm>
            <a:off x="457200" y="260648"/>
            <a:ext cx="8686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ES" altLang="es-AR" sz="3200" b="1" dirty="0" smtClean="0">
                <a:solidFill>
                  <a:schemeClr val="tx2"/>
                </a:solidFill>
              </a:rPr>
              <a:t>Clases Embebidas</a:t>
            </a:r>
            <a:endParaRPr lang="en-US" altLang="es-AR" sz="3200" b="1" dirty="0">
              <a:solidFill>
                <a:schemeClr val="tx2"/>
              </a:solidFill>
            </a:endParaRPr>
          </a:p>
        </p:txBody>
      </p:sp>
    </p:spTree>
    <p:extLst>
      <p:ext uri="{BB962C8B-B14F-4D97-AF65-F5344CB8AC3E}">
        <p14:creationId xmlns:p14="http://schemas.microsoft.com/office/powerpoint/2010/main" val="42465142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2737</TotalTime>
  <Words>3135</Words>
  <Application>Microsoft Office PowerPoint</Application>
  <PresentationFormat>Presentación en pantalla (4:3)</PresentationFormat>
  <Paragraphs>517</Paragraphs>
  <Slides>52</Slides>
  <Notes>4</Notes>
  <HiddenSlides>0</HiddenSlides>
  <MMClips>0</MMClips>
  <ScaleCrop>false</ScaleCrop>
  <HeadingPairs>
    <vt:vector size="8" baseType="variant">
      <vt:variant>
        <vt:lpstr>Fuentes usadas</vt:lpstr>
      </vt:variant>
      <vt:variant>
        <vt:i4>7</vt:i4>
      </vt:variant>
      <vt:variant>
        <vt:lpstr>Tema</vt:lpstr>
      </vt:variant>
      <vt:variant>
        <vt:i4>1</vt:i4>
      </vt:variant>
      <vt:variant>
        <vt:lpstr>Servidores OLE incrustados</vt:lpstr>
      </vt:variant>
      <vt:variant>
        <vt:i4>1</vt:i4>
      </vt:variant>
      <vt:variant>
        <vt:lpstr>Títulos de diapositiva</vt:lpstr>
      </vt:variant>
      <vt:variant>
        <vt:i4>52</vt:i4>
      </vt:variant>
    </vt:vector>
  </HeadingPairs>
  <TitlesOfParts>
    <vt:vector size="61" baseType="lpstr">
      <vt:lpstr>Arial</vt:lpstr>
      <vt:lpstr>Bookman Old Style</vt:lpstr>
      <vt:lpstr>Calibri</vt:lpstr>
      <vt:lpstr>Cambria</vt:lpstr>
      <vt:lpstr>Courier New</vt:lpstr>
      <vt:lpstr>Lucida Sans Unicode</vt:lpstr>
      <vt:lpstr>Times New Roman</vt:lpstr>
      <vt:lpstr>Adyacencia</vt:lpstr>
      <vt:lpstr>Bitmap Image</vt:lpstr>
      <vt:lpstr>Introducción a la Programación Orientada a Objetos  Sonia Rueda   Herencia y Polimorfismo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Clases abstractas</vt:lpstr>
      <vt:lpstr>Clases abstractas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Introducción a la Programación Orientada a Objetos</dc:title>
  <dc:creator>Sonia V. Rueda</dc:creator>
  <cp:lastModifiedBy>Sonia V. Rueda</cp:lastModifiedBy>
  <cp:revision>284</cp:revision>
  <dcterms:created xsi:type="dcterms:W3CDTF">2015-08-15T12:30:20Z</dcterms:created>
  <dcterms:modified xsi:type="dcterms:W3CDTF">2019-10-29T17:37:50Z</dcterms:modified>
</cp:coreProperties>
</file>